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9bfc8df500_0_13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9bfc8df500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9bfc8df500_0_474: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9bfc8df500_0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9bfc8df500_0_479: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9bfc8df500_0_4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9bfc8df500_0_174: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9bfc8df500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9bfc8df500_0_49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9bfc8df500_0_4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a02665c79a_0_1: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a02665c79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9bfc8df500_0_51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9bfc8df500_0_5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9bfc8df500_0_41: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9bfc8df500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9bfc8df500_0_72: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9bfc8df500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9bfc8df500_0_91: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9bfc8df500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9bfc8df500_0_102: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9bfc8df500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“As feminist and anti-colonial scientists, we build equity into our practices—the idea that people start from different social, economic, historical, and political positions and that the root of these differences should be acknowledged and addressed in all research, including science.</a:t>
            </a:r>
            <a:endParaRPr/>
          </a:p>
          <a:p>
            <a:pPr indent="0" lvl="0" marL="0" rtl="0" algn="l">
              <a:spcBef>
                <a:spcPts val="0"/>
              </a:spcBef>
              <a:spcAft>
                <a:spcPts val="0"/>
              </a:spcAft>
              <a:buClr>
                <a:schemeClr val="dk1"/>
              </a:buClr>
              <a:buSzPts val="1100"/>
              <a:buFont typeface="Arial"/>
              <a:buNone/>
            </a:pPr>
            <a:r>
              <a:rPr lang="en"/>
              <a:t>We work to make room for other ways of knowing, and direct our science to serve the needs articulated by Indigenous communities, including the ones we live in. For example, we hold community meetings to determine research questions that matter, and again before we publish findings.”</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9bfc8df500_0_5: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9bfc8df50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9bfc8df500_0_109: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9bfc8df500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9bfc8df500_0_11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9bfc8df500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9bfc8df500_0_12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9bfc8df500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634405ecde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634405ecd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61b8611e0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g61b8611e04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61b8611e0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g61b8611e04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634405ecde_0_2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634405ecde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9bfc8df500_0_156: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9bfc8df500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9bfc8df500_0_23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9bfc8df500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9bfc8df500_0_36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9bfc8df500_0_3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9bfc8df500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9bfc8df500_0_2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9bfc8df500_0_11: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9bfc8df500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9bfc8df500_0_486: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9bfc8df500_0_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9bfc8df500_0_492: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9bfc8df500_0_4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9bfc8df500_0_149: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9bfc8df500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6" name="Shape 56"/>
        <p:cNvGrpSpPr/>
        <p:nvPr/>
      </p:nvGrpSpPr>
      <p:grpSpPr>
        <a:xfrm>
          <a:off x="0" y="0"/>
          <a:ext cx="0" cy="0"/>
          <a:chOff x="0" y="0"/>
          <a:chExt cx="0" cy="0"/>
        </a:xfrm>
      </p:grpSpPr>
      <p:sp>
        <p:nvSpPr>
          <p:cNvPr id="57" name="Google Shape;57;p14"/>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8" name="Google Shape;58;p14"/>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rgbClr val="FFFFFF"/>
              </a:buClr>
              <a:buSzPts val="2800"/>
              <a:buChar char="•"/>
              <a:defRPr sz="2800"/>
            </a:lvl1pPr>
            <a:lvl2pPr indent="-381000" lvl="1" marL="914400" rtl="0" algn="l">
              <a:spcBef>
                <a:spcPts val="480"/>
              </a:spcBef>
              <a:spcAft>
                <a:spcPts val="0"/>
              </a:spcAft>
              <a:buClr>
                <a:srgbClr val="FFFFFF"/>
              </a:buClr>
              <a:buSzPts val="2400"/>
              <a:buChar char="–"/>
              <a:defRPr sz="2400"/>
            </a:lvl2pPr>
            <a:lvl3pPr indent="-355600" lvl="2" marL="1371600" rtl="0" algn="l">
              <a:spcBef>
                <a:spcPts val="400"/>
              </a:spcBef>
              <a:spcAft>
                <a:spcPts val="0"/>
              </a:spcAft>
              <a:buClr>
                <a:srgbClr val="FFFFFF"/>
              </a:buClr>
              <a:buSzPts val="2000"/>
              <a:buChar char="•"/>
              <a:defRPr sz="2000"/>
            </a:lvl3pPr>
            <a:lvl4pPr indent="-342900" lvl="3" marL="1828800" rtl="0" algn="l">
              <a:spcBef>
                <a:spcPts val="360"/>
              </a:spcBef>
              <a:spcAft>
                <a:spcPts val="0"/>
              </a:spcAft>
              <a:buClr>
                <a:srgbClr val="FFFFFF"/>
              </a:buClr>
              <a:buSzPts val="1800"/>
              <a:buChar char="–"/>
              <a:defRPr sz="1800"/>
            </a:lvl4pPr>
            <a:lvl5pPr indent="-342900" lvl="4" marL="2286000" rtl="0" algn="l">
              <a:spcBef>
                <a:spcPts val="360"/>
              </a:spcBef>
              <a:spcAft>
                <a:spcPts val="0"/>
              </a:spcAft>
              <a:buClr>
                <a:srgbClr val="FFFFFF"/>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59" name="Google Shape;59;p14"/>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rgbClr val="FFFFFF"/>
              </a:buClr>
              <a:buSzPts val="2800"/>
              <a:buChar char="•"/>
              <a:defRPr sz="2800"/>
            </a:lvl1pPr>
            <a:lvl2pPr indent="-381000" lvl="1" marL="914400" rtl="0" algn="l">
              <a:spcBef>
                <a:spcPts val="480"/>
              </a:spcBef>
              <a:spcAft>
                <a:spcPts val="0"/>
              </a:spcAft>
              <a:buClr>
                <a:srgbClr val="FFFFFF"/>
              </a:buClr>
              <a:buSzPts val="2400"/>
              <a:buChar char="–"/>
              <a:defRPr sz="2400"/>
            </a:lvl2pPr>
            <a:lvl3pPr indent="-355600" lvl="2" marL="1371600" rtl="0" algn="l">
              <a:spcBef>
                <a:spcPts val="400"/>
              </a:spcBef>
              <a:spcAft>
                <a:spcPts val="0"/>
              </a:spcAft>
              <a:buClr>
                <a:srgbClr val="FFFFFF"/>
              </a:buClr>
              <a:buSzPts val="2000"/>
              <a:buChar char="•"/>
              <a:defRPr sz="2000"/>
            </a:lvl3pPr>
            <a:lvl4pPr indent="-342900" lvl="3" marL="1828800" rtl="0" algn="l">
              <a:spcBef>
                <a:spcPts val="360"/>
              </a:spcBef>
              <a:spcAft>
                <a:spcPts val="0"/>
              </a:spcAft>
              <a:buClr>
                <a:srgbClr val="FFFFFF"/>
              </a:buClr>
              <a:buSzPts val="1800"/>
              <a:buChar char="–"/>
              <a:defRPr sz="1800"/>
            </a:lvl4pPr>
            <a:lvl5pPr indent="-342900" lvl="4" marL="2286000" rtl="0" algn="l">
              <a:spcBef>
                <a:spcPts val="360"/>
              </a:spcBef>
              <a:spcAft>
                <a:spcPts val="0"/>
              </a:spcAft>
              <a:buClr>
                <a:srgbClr val="FFFFFF"/>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60" name="Google Shape;60;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1" name="Google Shape;61;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2" name="Google Shape;62;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3" name="Shape 63"/>
        <p:cNvGrpSpPr/>
        <p:nvPr/>
      </p:nvGrpSpPr>
      <p:grpSpPr>
        <a:xfrm>
          <a:off x="0" y="0"/>
          <a:ext cx="0" cy="0"/>
          <a:chOff x="0" y="0"/>
          <a:chExt cx="0" cy="0"/>
        </a:xfrm>
      </p:grpSpPr>
      <p:sp>
        <p:nvSpPr>
          <p:cNvPr id="64" name="Google Shape;64;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5" name="Google Shape;65;p15"/>
          <p:cNvSpPr txBox="1"/>
          <p:nvPr>
            <p:ph idx="1" type="subTitle"/>
          </p:nvPr>
        </p:nvSpPr>
        <p:spPr>
          <a:xfrm>
            <a:off x="1371600" y="3886200"/>
            <a:ext cx="6400800" cy="1752900"/>
          </a:xfrm>
          <a:prstGeom prst="rect">
            <a:avLst/>
          </a:prstGeom>
          <a:noFill/>
          <a:ln>
            <a:noFill/>
          </a:ln>
        </p:spPr>
        <p:txBody>
          <a:bodyPr anchorCtr="0" anchor="t" bIns="45700" lIns="91425" spcFirstLastPara="1" rIns="91425" wrap="square" tIns="45700">
            <a:no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66" name="Google Shape;66;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7" name="Google Shape;67;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8" name="Google Shape;68;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9" name="Shape 69"/>
        <p:cNvGrpSpPr/>
        <p:nvPr/>
      </p:nvGrpSpPr>
      <p:grpSpPr>
        <a:xfrm>
          <a:off x="0" y="0"/>
          <a:ext cx="0" cy="0"/>
          <a:chOff x="0" y="0"/>
          <a:chExt cx="0" cy="0"/>
        </a:xfrm>
      </p:grpSpPr>
      <p:sp>
        <p:nvSpPr>
          <p:cNvPr id="70" name="Google Shape;70;p16"/>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1" name="Google Shape;71;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rgbClr val="FFFFFF"/>
              </a:buClr>
              <a:buSzPts val="1800"/>
              <a:buChar char="•"/>
              <a:defRPr/>
            </a:lvl1pPr>
            <a:lvl2pPr indent="-342900" lvl="1" marL="914400" rtl="0" algn="l">
              <a:spcBef>
                <a:spcPts val="360"/>
              </a:spcBef>
              <a:spcAft>
                <a:spcPts val="0"/>
              </a:spcAft>
              <a:buClr>
                <a:srgbClr val="FFFFFF"/>
              </a:buClr>
              <a:buSzPts val="1800"/>
              <a:buChar char="–"/>
              <a:defRPr/>
            </a:lvl2pPr>
            <a:lvl3pPr indent="-342900" lvl="2" marL="1371600" rtl="0" algn="l">
              <a:spcBef>
                <a:spcPts val="360"/>
              </a:spcBef>
              <a:spcAft>
                <a:spcPts val="0"/>
              </a:spcAft>
              <a:buClr>
                <a:srgbClr val="FFFFFF"/>
              </a:buClr>
              <a:buSzPts val="1800"/>
              <a:buChar char="•"/>
              <a:defRPr/>
            </a:lvl3pPr>
            <a:lvl4pPr indent="-342900" lvl="3" marL="1828800" rtl="0" algn="l">
              <a:spcBef>
                <a:spcPts val="360"/>
              </a:spcBef>
              <a:spcAft>
                <a:spcPts val="0"/>
              </a:spcAft>
              <a:buClr>
                <a:srgbClr val="FFFFFF"/>
              </a:buClr>
              <a:buSzPts val="1800"/>
              <a:buChar char="–"/>
              <a:defRPr/>
            </a:lvl4pPr>
            <a:lvl5pPr indent="-342900" lvl="4" marL="2286000" rtl="0" algn="l">
              <a:spcBef>
                <a:spcPts val="360"/>
              </a:spcBef>
              <a:spcAft>
                <a:spcPts val="0"/>
              </a:spcAft>
              <a:buClr>
                <a:srgbClr val="FFFFFF"/>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2" name="Google Shape;72;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3" name="Google Shape;73;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4" name="Google Shape;74;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Autofit/>
          </a:bodyPr>
          <a:lstStyle>
            <a:lvl1pPr lvl="0" rtl="0" algn="l">
              <a:spcBef>
                <a:spcPts val="0"/>
              </a:spcBef>
              <a:spcAft>
                <a:spcPts val="0"/>
              </a:spcAft>
              <a:buClr>
                <a:srgbClr val="FFFFFF"/>
              </a:buClr>
              <a:buSzPts val="4000"/>
              <a:buFont typeface="Arial"/>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7" name="Google Shape;77;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78" name="Google Shape;78;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9" name="Google Shape;79;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0" name="Google Shape;80;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1" name="Shape 81"/>
        <p:cNvGrpSpPr/>
        <p:nvPr/>
      </p:nvGrpSpPr>
      <p:grpSpPr>
        <a:xfrm>
          <a:off x="0" y="0"/>
          <a:ext cx="0" cy="0"/>
          <a:chOff x="0" y="0"/>
          <a:chExt cx="0" cy="0"/>
        </a:xfrm>
      </p:grpSpPr>
      <p:sp>
        <p:nvSpPr>
          <p:cNvPr id="82" name="Google Shape;82;p18"/>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44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83" name="Google Shape;83;p18"/>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Autofit/>
          </a:bodyPr>
          <a:lstStyle>
            <a:lvl1pPr indent="-228600" lvl="0" marL="457200" rtl="0" algn="l">
              <a:spcBef>
                <a:spcPts val="480"/>
              </a:spcBef>
              <a:spcAft>
                <a:spcPts val="0"/>
              </a:spcAft>
              <a:buClr>
                <a:srgbClr val="FFFFFF"/>
              </a:buClr>
              <a:buSzPts val="2400"/>
              <a:buNone/>
              <a:defRPr b="1" sz="2400"/>
            </a:lvl1pPr>
            <a:lvl2pPr indent="-228600" lvl="1" marL="914400" rtl="0" algn="l">
              <a:spcBef>
                <a:spcPts val="400"/>
              </a:spcBef>
              <a:spcAft>
                <a:spcPts val="0"/>
              </a:spcAft>
              <a:buClr>
                <a:srgbClr val="FFFFFF"/>
              </a:buClr>
              <a:buSzPts val="2000"/>
              <a:buNone/>
              <a:defRPr b="1" sz="2000"/>
            </a:lvl2pPr>
            <a:lvl3pPr indent="-228600" lvl="2" marL="1371600" rtl="0" algn="l">
              <a:spcBef>
                <a:spcPts val="360"/>
              </a:spcBef>
              <a:spcAft>
                <a:spcPts val="0"/>
              </a:spcAft>
              <a:buClr>
                <a:srgbClr val="FFFFFF"/>
              </a:buClr>
              <a:buSzPts val="1800"/>
              <a:buNone/>
              <a:defRPr b="1" sz="1800"/>
            </a:lvl3pPr>
            <a:lvl4pPr indent="-228600" lvl="3" marL="1828800" rtl="0" algn="l">
              <a:spcBef>
                <a:spcPts val="320"/>
              </a:spcBef>
              <a:spcAft>
                <a:spcPts val="0"/>
              </a:spcAft>
              <a:buClr>
                <a:srgbClr val="FFFFFF"/>
              </a:buClr>
              <a:buSzPts val="1600"/>
              <a:buNone/>
              <a:defRPr b="1" sz="1600"/>
            </a:lvl4pPr>
            <a:lvl5pPr indent="-228600" lvl="4" marL="2286000" rtl="0" algn="l">
              <a:spcBef>
                <a:spcPts val="320"/>
              </a:spcBef>
              <a:spcAft>
                <a:spcPts val="0"/>
              </a:spcAft>
              <a:buClr>
                <a:srgbClr val="FFFFFF"/>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84" name="Google Shape;84;p18"/>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Autofit/>
          </a:bodyPr>
          <a:lstStyle>
            <a:lvl1pPr indent="-381000" lvl="0" marL="457200" rtl="0" algn="l">
              <a:spcBef>
                <a:spcPts val="480"/>
              </a:spcBef>
              <a:spcAft>
                <a:spcPts val="0"/>
              </a:spcAft>
              <a:buClr>
                <a:srgbClr val="FFFFFF"/>
              </a:buClr>
              <a:buSzPts val="2400"/>
              <a:buChar char="•"/>
              <a:defRPr sz="2400"/>
            </a:lvl1pPr>
            <a:lvl2pPr indent="-355600" lvl="1" marL="914400" rtl="0" algn="l">
              <a:spcBef>
                <a:spcPts val="400"/>
              </a:spcBef>
              <a:spcAft>
                <a:spcPts val="0"/>
              </a:spcAft>
              <a:buClr>
                <a:srgbClr val="FFFFFF"/>
              </a:buClr>
              <a:buSzPts val="2000"/>
              <a:buChar char="–"/>
              <a:defRPr sz="2000"/>
            </a:lvl2pPr>
            <a:lvl3pPr indent="-342900" lvl="2" marL="1371600" rtl="0" algn="l">
              <a:spcBef>
                <a:spcPts val="360"/>
              </a:spcBef>
              <a:spcAft>
                <a:spcPts val="0"/>
              </a:spcAft>
              <a:buClr>
                <a:srgbClr val="FFFFFF"/>
              </a:buClr>
              <a:buSzPts val="1800"/>
              <a:buChar char="•"/>
              <a:defRPr sz="1800"/>
            </a:lvl3pPr>
            <a:lvl4pPr indent="-330200" lvl="3" marL="1828800" rtl="0" algn="l">
              <a:spcBef>
                <a:spcPts val="320"/>
              </a:spcBef>
              <a:spcAft>
                <a:spcPts val="0"/>
              </a:spcAft>
              <a:buClr>
                <a:srgbClr val="FFFFFF"/>
              </a:buClr>
              <a:buSzPts val="1600"/>
              <a:buChar char="–"/>
              <a:defRPr sz="1600"/>
            </a:lvl4pPr>
            <a:lvl5pPr indent="-330200" lvl="4" marL="2286000" rtl="0" algn="l">
              <a:spcBef>
                <a:spcPts val="320"/>
              </a:spcBef>
              <a:spcAft>
                <a:spcPts val="0"/>
              </a:spcAft>
              <a:buClr>
                <a:srgbClr val="FFFFFF"/>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85" name="Google Shape;85;p18"/>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Autofit/>
          </a:bodyPr>
          <a:lstStyle>
            <a:lvl1pPr indent="-228600" lvl="0" marL="457200" rtl="0" algn="l">
              <a:spcBef>
                <a:spcPts val="480"/>
              </a:spcBef>
              <a:spcAft>
                <a:spcPts val="0"/>
              </a:spcAft>
              <a:buClr>
                <a:srgbClr val="FFFFFF"/>
              </a:buClr>
              <a:buSzPts val="2400"/>
              <a:buNone/>
              <a:defRPr b="1" sz="2400"/>
            </a:lvl1pPr>
            <a:lvl2pPr indent="-228600" lvl="1" marL="914400" rtl="0" algn="l">
              <a:spcBef>
                <a:spcPts val="400"/>
              </a:spcBef>
              <a:spcAft>
                <a:spcPts val="0"/>
              </a:spcAft>
              <a:buClr>
                <a:srgbClr val="FFFFFF"/>
              </a:buClr>
              <a:buSzPts val="2000"/>
              <a:buNone/>
              <a:defRPr b="1" sz="2000"/>
            </a:lvl2pPr>
            <a:lvl3pPr indent="-228600" lvl="2" marL="1371600" rtl="0" algn="l">
              <a:spcBef>
                <a:spcPts val="360"/>
              </a:spcBef>
              <a:spcAft>
                <a:spcPts val="0"/>
              </a:spcAft>
              <a:buClr>
                <a:srgbClr val="FFFFFF"/>
              </a:buClr>
              <a:buSzPts val="1800"/>
              <a:buNone/>
              <a:defRPr b="1" sz="1800"/>
            </a:lvl3pPr>
            <a:lvl4pPr indent="-228600" lvl="3" marL="1828800" rtl="0" algn="l">
              <a:spcBef>
                <a:spcPts val="320"/>
              </a:spcBef>
              <a:spcAft>
                <a:spcPts val="0"/>
              </a:spcAft>
              <a:buClr>
                <a:srgbClr val="FFFFFF"/>
              </a:buClr>
              <a:buSzPts val="1600"/>
              <a:buNone/>
              <a:defRPr b="1" sz="1600"/>
            </a:lvl4pPr>
            <a:lvl5pPr indent="-228600" lvl="4" marL="2286000" rtl="0" algn="l">
              <a:spcBef>
                <a:spcPts val="320"/>
              </a:spcBef>
              <a:spcAft>
                <a:spcPts val="0"/>
              </a:spcAft>
              <a:buClr>
                <a:srgbClr val="FFFFFF"/>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86" name="Google Shape;86;p18"/>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Autofit/>
          </a:bodyPr>
          <a:lstStyle>
            <a:lvl1pPr indent="-381000" lvl="0" marL="457200" rtl="0" algn="l">
              <a:spcBef>
                <a:spcPts val="480"/>
              </a:spcBef>
              <a:spcAft>
                <a:spcPts val="0"/>
              </a:spcAft>
              <a:buClr>
                <a:srgbClr val="FFFFFF"/>
              </a:buClr>
              <a:buSzPts val="2400"/>
              <a:buChar char="•"/>
              <a:defRPr sz="2400"/>
            </a:lvl1pPr>
            <a:lvl2pPr indent="-355600" lvl="1" marL="914400" rtl="0" algn="l">
              <a:spcBef>
                <a:spcPts val="400"/>
              </a:spcBef>
              <a:spcAft>
                <a:spcPts val="0"/>
              </a:spcAft>
              <a:buClr>
                <a:srgbClr val="FFFFFF"/>
              </a:buClr>
              <a:buSzPts val="2000"/>
              <a:buChar char="–"/>
              <a:defRPr sz="2000"/>
            </a:lvl2pPr>
            <a:lvl3pPr indent="-342900" lvl="2" marL="1371600" rtl="0" algn="l">
              <a:spcBef>
                <a:spcPts val="360"/>
              </a:spcBef>
              <a:spcAft>
                <a:spcPts val="0"/>
              </a:spcAft>
              <a:buClr>
                <a:srgbClr val="FFFFFF"/>
              </a:buClr>
              <a:buSzPts val="1800"/>
              <a:buChar char="•"/>
              <a:defRPr sz="1800"/>
            </a:lvl3pPr>
            <a:lvl4pPr indent="-330200" lvl="3" marL="1828800" rtl="0" algn="l">
              <a:spcBef>
                <a:spcPts val="320"/>
              </a:spcBef>
              <a:spcAft>
                <a:spcPts val="0"/>
              </a:spcAft>
              <a:buClr>
                <a:srgbClr val="FFFFFF"/>
              </a:buClr>
              <a:buSzPts val="1600"/>
              <a:buChar char="–"/>
              <a:defRPr sz="1600"/>
            </a:lvl4pPr>
            <a:lvl5pPr indent="-330200" lvl="4" marL="2286000" rtl="0" algn="l">
              <a:spcBef>
                <a:spcPts val="320"/>
              </a:spcBef>
              <a:spcAft>
                <a:spcPts val="0"/>
              </a:spcAft>
              <a:buClr>
                <a:srgbClr val="FFFFFF"/>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87" name="Google Shape;87;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0" name="Shape 90"/>
        <p:cNvGrpSpPr/>
        <p:nvPr/>
      </p:nvGrpSpPr>
      <p:grpSpPr>
        <a:xfrm>
          <a:off x="0" y="0"/>
          <a:ext cx="0" cy="0"/>
          <a:chOff x="0" y="0"/>
          <a:chExt cx="0" cy="0"/>
        </a:xfrm>
      </p:grpSpPr>
      <p:sp>
        <p:nvSpPr>
          <p:cNvPr id="91" name="Google Shape;91;p19"/>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3" name="Google Shape;93;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5" name="Shape 95"/>
        <p:cNvGrpSpPr/>
        <p:nvPr/>
      </p:nvGrpSpPr>
      <p:grpSpPr>
        <a:xfrm>
          <a:off x="0" y="0"/>
          <a:ext cx="0" cy="0"/>
          <a:chOff x="0" y="0"/>
          <a:chExt cx="0" cy="0"/>
        </a:xfrm>
      </p:grpSpPr>
      <p:sp>
        <p:nvSpPr>
          <p:cNvPr id="96" name="Google Shape;9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7" name="Google Shape;9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8" name="Google Shape;9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457200" y="273050"/>
            <a:ext cx="3008400" cy="11619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Clr>
                <a:srgbClr val="FFFFFF"/>
              </a:buClr>
              <a:buSzPts val="2000"/>
              <a:buFont typeface="Arial"/>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1" name="Google Shape;101;p21"/>
          <p:cNvSpPr txBox="1"/>
          <p:nvPr>
            <p:ph idx="1" type="body"/>
          </p:nvPr>
        </p:nvSpPr>
        <p:spPr>
          <a:xfrm>
            <a:off x="3575050" y="273050"/>
            <a:ext cx="5111700" cy="5852700"/>
          </a:xfrm>
          <a:prstGeom prst="rect">
            <a:avLst/>
          </a:prstGeom>
          <a:noFill/>
          <a:ln>
            <a:noFill/>
          </a:ln>
        </p:spPr>
        <p:txBody>
          <a:bodyPr anchorCtr="0" anchor="t" bIns="45700" lIns="91425" spcFirstLastPara="1" rIns="91425" wrap="square" tIns="45700">
            <a:noAutofit/>
          </a:bodyPr>
          <a:lstStyle>
            <a:lvl1pPr indent="-431800" lvl="0" marL="457200" rtl="0" algn="l">
              <a:spcBef>
                <a:spcPts val="640"/>
              </a:spcBef>
              <a:spcAft>
                <a:spcPts val="0"/>
              </a:spcAft>
              <a:buClr>
                <a:srgbClr val="FFFFFF"/>
              </a:buClr>
              <a:buSzPts val="3200"/>
              <a:buChar char="•"/>
              <a:defRPr sz="3200"/>
            </a:lvl1pPr>
            <a:lvl2pPr indent="-406400" lvl="1" marL="914400" rtl="0" algn="l">
              <a:spcBef>
                <a:spcPts val="560"/>
              </a:spcBef>
              <a:spcAft>
                <a:spcPts val="0"/>
              </a:spcAft>
              <a:buClr>
                <a:srgbClr val="FFFFFF"/>
              </a:buClr>
              <a:buSzPts val="2800"/>
              <a:buChar char="–"/>
              <a:defRPr sz="2800"/>
            </a:lvl2pPr>
            <a:lvl3pPr indent="-381000" lvl="2" marL="1371600" rtl="0" algn="l">
              <a:spcBef>
                <a:spcPts val="480"/>
              </a:spcBef>
              <a:spcAft>
                <a:spcPts val="0"/>
              </a:spcAft>
              <a:buClr>
                <a:srgbClr val="FFFFFF"/>
              </a:buClr>
              <a:buSzPts val="2400"/>
              <a:buChar char="•"/>
              <a:defRPr sz="2400"/>
            </a:lvl3pPr>
            <a:lvl4pPr indent="-355600" lvl="3" marL="1828800" rtl="0" algn="l">
              <a:spcBef>
                <a:spcPts val="400"/>
              </a:spcBef>
              <a:spcAft>
                <a:spcPts val="0"/>
              </a:spcAft>
              <a:buClr>
                <a:srgbClr val="FFFFFF"/>
              </a:buClr>
              <a:buSzPts val="2000"/>
              <a:buChar char="–"/>
              <a:defRPr sz="2000"/>
            </a:lvl4pPr>
            <a:lvl5pPr indent="-355600" lvl="4" marL="2286000" rtl="0" algn="l">
              <a:spcBef>
                <a:spcPts val="400"/>
              </a:spcBef>
              <a:spcAft>
                <a:spcPts val="0"/>
              </a:spcAft>
              <a:buClr>
                <a:srgbClr val="FFFFFF"/>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02" name="Google Shape;10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Autofit/>
          </a:bodyPr>
          <a:lstStyle>
            <a:lvl1pPr indent="-228600" lvl="0" marL="457200" rtl="0" algn="l">
              <a:spcBef>
                <a:spcPts val="280"/>
              </a:spcBef>
              <a:spcAft>
                <a:spcPts val="0"/>
              </a:spcAft>
              <a:buClr>
                <a:srgbClr val="FFFFFF"/>
              </a:buClr>
              <a:buSzPts val="1400"/>
              <a:buNone/>
              <a:defRPr sz="1400"/>
            </a:lvl1pPr>
            <a:lvl2pPr indent="-228600" lvl="1" marL="914400" rtl="0" algn="l">
              <a:spcBef>
                <a:spcPts val="240"/>
              </a:spcBef>
              <a:spcAft>
                <a:spcPts val="0"/>
              </a:spcAft>
              <a:buClr>
                <a:srgbClr val="FFFFFF"/>
              </a:buClr>
              <a:buSzPts val="1200"/>
              <a:buNone/>
              <a:defRPr sz="1200"/>
            </a:lvl2pPr>
            <a:lvl3pPr indent="-228600" lvl="2" marL="1371600" rtl="0" algn="l">
              <a:spcBef>
                <a:spcPts val="200"/>
              </a:spcBef>
              <a:spcAft>
                <a:spcPts val="0"/>
              </a:spcAft>
              <a:buClr>
                <a:srgbClr val="FFFFFF"/>
              </a:buClr>
              <a:buSzPts val="1000"/>
              <a:buNone/>
              <a:defRPr sz="1000"/>
            </a:lvl3pPr>
            <a:lvl4pPr indent="-228600" lvl="3" marL="1828800" rtl="0" algn="l">
              <a:spcBef>
                <a:spcPts val="180"/>
              </a:spcBef>
              <a:spcAft>
                <a:spcPts val="0"/>
              </a:spcAft>
              <a:buClr>
                <a:srgbClr val="FFFFFF"/>
              </a:buClr>
              <a:buSzPts val="900"/>
              <a:buNone/>
              <a:defRPr sz="900"/>
            </a:lvl4pPr>
            <a:lvl5pPr indent="-228600" lvl="4" marL="2286000" rtl="0" algn="l">
              <a:spcBef>
                <a:spcPts val="180"/>
              </a:spcBef>
              <a:spcAft>
                <a:spcPts val="0"/>
              </a:spcAft>
              <a:buClr>
                <a:srgbClr val="FFFFFF"/>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03" name="Google Shape;10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4" name="Google Shape;10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5" name="Google Shape;10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Clr>
                <a:srgbClr val="FFFFFF"/>
              </a:buClr>
              <a:buSzPts val="2000"/>
              <a:buFont typeface="Arial"/>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8" name="Google Shape;108;p2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rgbClr val="FFFFFF"/>
              </a:buClr>
              <a:buSzPts val="3200"/>
              <a:buFont typeface="Arial"/>
              <a:buNone/>
              <a:defRPr b="0" i="0" sz="3200" u="none" cap="none" strike="noStrike">
                <a:solidFill>
                  <a:srgbClr val="FFFFFF"/>
                </a:solidFill>
                <a:latin typeface="Arial"/>
                <a:ea typeface="Arial"/>
                <a:cs typeface="Arial"/>
                <a:sym typeface="Arial"/>
              </a:defRPr>
            </a:lvl1pPr>
            <a:lvl2pPr lvl="1" marR="0" rtl="0" algn="l">
              <a:spcBef>
                <a:spcPts val="560"/>
              </a:spcBef>
              <a:spcAft>
                <a:spcPts val="0"/>
              </a:spcAft>
              <a:buClr>
                <a:srgbClr val="FFFFFF"/>
              </a:buClr>
              <a:buSzPts val="2800"/>
              <a:buFont typeface="Arial"/>
              <a:buNone/>
              <a:defRPr b="0" i="0" sz="2800" u="none" cap="none" strike="noStrike">
                <a:solidFill>
                  <a:srgbClr val="FFFFFF"/>
                </a:solidFill>
                <a:latin typeface="Arial"/>
                <a:ea typeface="Arial"/>
                <a:cs typeface="Arial"/>
                <a:sym typeface="Arial"/>
              </a:defRPr>
            </a:lvl2pPr>
            <a:lvl3pPr lvl="2" marR="0" rtl="0" algn="l">
              <a:spcBef>
                <a:spcPts val="480"/>
              </a:spcBef>
              <a:spcAft>
                <a:spcPts val="0"/>
              </a:spcAft>
              <a:buClr>
                <a:srgbClr val="FFFFFF"/>
              </a:buClr>
              <a:buSzPts val="2400"/>
              <a:buFont typeface="Arial"/>
              <a:buNone/>
              <a:defRPr b="0" i="0" sz="2400" u="none" cap="none" strike="noStrike">
                <a:solidFill>
                  <a:srgbClr val="FFFFFF"/>
                </a:solidFill>
                <a:latin typeface="Arial"/>
                <a:ea typeface="Arial"/>
                <a:cs typeface="Arial"/>
                <a:sym typeface="Arial"/>
              </a:defRPr>
            </a:lvl3pPr>
            <a:lvl4pPr lvl="3" marR="0" rtl="0" algn="l">
              <a:spcBef>
                <a:spcPts val="400"/>
              </a:spcBef>
              <a:spcAft>
                <a:spcPts val="0"/>
              </a:spcAft>
              <a:buClr>
                <a:srgbClr val="FFFFFF"/>
              </a:buClr>
              <a:buSzPts val="2000"/>
              <a:buFont typeface="Arial"/>
              <a:buNone/>
              <a:defRPr b="0" i="0" sz="2000" u="none" cap="none" strike="noStrike">
                <a:solidFill>
                  <a:srgbClr val="FFFFFF"/>
                </a:solidFill>
                <a:latin typeface="Arial"/>
                <a:ea typeface="Arial"/>
                <a:cs typeface="Arial"/>
                <a:sym typeface="Arial"/>
              </a:defRPr>
            </a:lvl4pPr>
            <a:lvl5pPr lvl="4" marR="0" rtl="0" algn="l">
              <a:spcBef>
                <a:spcPts val="400"/>
              </a:spcBef>
              <a:spcAft>
                <a:spcPts val="0"/>
              </a:spcAft>
              <a:buClr>
                <a:srgbClr val="FFFFFF"/>
              </a:buClr>
              <a:buSzPts val="2000"/>
              <a:buFont typeface="Arial"/>
              <a:buNone/>
              <a:defRPr b="0" i="0" sz="2000" u="none" cap="none" strike="noStrike">
                <a:solidFill>
                  <a:srgbClr val="FFFFFF"/>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109" name="Google Shape;10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Autofit/>
          </a:bodyPr>
          <a:lstStyle>
            <a:lvl1pPr indent="-228600" lvl="0" marL="457200" rtl="0" algn="l">
              <a:spcBef>
                <a:spcPts val="280"/>
              </a:spcBef>
              <a:spcAft>
                <a:spcPts val="0"/>
              </a:spcAft>
              <a:buClr>
                <a:srgbClr val="FFFFFF"/>
              </a:buClr>
              <a:buSzPts val="1400"/>
              <a:buNone/>
              <a:defRPr sz="1400"/>
            </a:lvl1pPr>
            <a:lvl2pPr indent="-228600" lvl="1" marL="914400" rtl="0" algn="l">
              <a:spcBef>
                <a:spcPts val="240"/>
              </a:spcBef>
              <a:spcAft>
                <a:spcPts val="0"/>
              </a:spcAft>
              <a:buClr>
                <a:srgbClr val="FFFFFF"/>
              </a:buClr>
              <a:buSzPts val="1200"/>
              <a:buNone/>
              <a:defRPr sz="1200"/>
            </a:lvl2pPr>
            <a:lvl3pPr indent="-228600" lvl="2" marL="1371600" rtl="0" algn="l">
              <a:spcBef>
                <a:spcPts val="200"/>
              </a:spcBef>
              <a:spcAft>
                <a:spcPts val="0"/>
              </a:spcAft>
              <a:buClr>
                <a:srgbClr val="FFFFFF"/>
              </a:buClr>
              <a:buSzPts val="1000"/>
              <a:buNone/>
              <a:defRPr sz="1000"/>
            </a:lvl3pPr>
            <a:lvl4pPr indent="-228600" lvl="3" marL="1828800" rtl="0" algn="l">
              <a:spcBef>
                <a:spcPts val="180"/>
              </a:spcBef>
              <a:spcAft>
                <a:spcPts val="0"/>
              </a:spcAft>
              <a:buClr>
                <a:srgbClr val="FFFFFF"/>
              </a:buClr>
              <a:buSzPts val="900"/>
              <a:buNone/>
              <a:defRPr sz="900"/>
            </a:lvl4pPr>
            <a:lvl5pPr indent="-228600" lvl="4" marL="2286000" rtl="0" algn="l">
              <a:spcBef>
                <a:spcPts val="180"/>
              </a:spcBef>
              <a:spcAft>
                <a:spcPts val="0"/>
              </a:spcAft>
              <a:buClr>
                <a:srgbClr val="FFFFFF"/>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10" name="Google Shape;11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1" name="Google Shape;11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2" name="Google Shape;11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5" name="Google Shape;11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rgbClr val="FFFFFF"/>
              </a:buClr>
              <a:buSzPts val="1800"/>
              <a:buChar char="•"/>
              <a:defRPr/>
            </a:lvl1pPr>
            <a:lvl2pPr indent="-342900" lvl="1" marL="914400" rtl="0" algn="l">
              <a:spcBef>
                <a:spcPts val="360"/>
              </a:spcBef>
              <a:spcAft>
                <a:spcPts val="0"/>
              </a:spcAft>
              <a:buClr>
                <a:srgbClr val="FFFFFF"/>
              </a:buClr>
              <a:buSzPts val="1800"/>
              <a:buChar char="–"/>
              <a:defRPr/>
            </a:lvl2pPr>
            <a:lvl3pPr indent="-342900" lvl="2" marL="1371600" rtl="0" algn="l">
              <a:spcBef>
                <a:spcPts val="360"/>
              </a:spcBef>
              <a:spcAft>
                <a:spcPts val="0"/>
              </a:spcAft>
              <a:buClr>
                <a:srgbClr val="FFFFFF"/>
              </a:buClr>
              <a:buSzPts val="1800"/>
              <a:buChar char="•"/>
              <a:defRPr/>
            </a:lvl3pPr>
            <a:lvl4pPr indent="-342900" lvl="3" marL="1828800" rtl="0" algn="l">
              <a:spcBef>
                <a:spcPts val="360"/>
              </a:spcBef>
              <a:spcAft>
                <a:spcPts val="0"/>
              </a:spcAft>
              <a:buClr>
                <a:srgbClr val="FFFFFF"/>
              </a:buClr>
              <a:buSzPts val="1800"/>
              <a:buChar char="–"/>
              <a:defRPr/>
            </a:lvl4pPr>
            <a:lvl5pPr indent="-342900" lvl="4" marL="2286000" rtl="0" algn="l">
              <a:spcBef>
                <a:spcPts val="360"/>
              </a:spcBef>
              <a:spcAft>
                <a:spcPts val="0"/>
              </a:spcAft>
              <a:buClr>
                <a:srgbClr val="FFFFFF"/>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16" name="Google Shape;11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7" name="Google Shape;11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8" name="Google Shape;11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1" name="Google Shape;12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rgbClr val="FFFFFF"/>
              </a:buClr>
              <a:buSzPts val="1800"/>
              <a:buChar char="•"/>
              <a:defRPr/>
            </a:lvl1pPr>
            <a:lvl2pPr indent="-342900" lvl="1" marL="914400" rtl="0" algn="l">
              <a:spcBef>
                <a:spcPts val="360"/>
              </a:spcBef>
              <a:spcAft>
                <a:spcPts val="0"/>
              </a:spcAft>
              <a:buClr>
                <a:srgbClr val="FFFFFF"/>
              </a:buClr>
              <a:buSzPts val="1800"/>
              <a:buChar char="–"/>
              <a:defRPr/>
            </a:lvl2pPr>
            <a:lvl3pPr indent="-342900" lvl="2" marL="1371600" rtl="0" algn="l">
              <a:spcBef>
                <a:spcPts val="360"/>
              </a:spcBef>
              <a:spcAft>
                <a:spcPts val="0"/>
              </a:spcAft>
              <a:buClr>
                <a:srgbClr val="FFFFFF"/>
              </a:buClr>
              <a:buSzPts val="1800"/>
              <a:buChar char="•"/>
              <a:defRPr/>
            </a:lvl3pPr>
            <a:lvl4pPr indent="-342900" lvl="3" marL="1828800" rtl="0" algn="l">
              <a:spcBef>
                <a:spcPts val="360"/>
              </a:spcBef>
              <a:spcAft>
                <a:spcPts val="0"/>
              </a:spcAft>
              <a:buClr>
                <a:srgbClr val="FFFFFF"/>
              </a:buClr>
              <a:buSzPts val="1800"/>
              <a:buChar char="–"/>
              <a:defRPr/>
            </a:lvl4pPr>
            <a:lvl5pPr indent="-342900" lvl="4" marL="2286000" rtl="0" algn="l">
              <a:spcBef>
                <a:spcPts val="360"/>
              </a:spcBef>
              <a:spcAft>
                <a:spcPts val="0"/>
              </a:spcAft>
              <a:buClr>
                <a:srgbClr val="FFFFFF"/>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22" name="Google Shape;12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4" name="Google Shape;12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5" name="Shape 125"/>
        <p:cNvGrpSpPr/>
        <p:nvPr/>
      </p:nvGrpSpPr>
      <p:grpSpPr>
        <a:xfrm>
          <a:off x="0" y="0"/>
          <a:ext cx="0" cy="0"/>
          <a:chOff x="0" y="0"/>
          <a:chExt cx="0" cy="0"/>
        </a:xfrm>
      </p:grpSpPr>
      <p:sp>
        <p:nvSpPr>
          <p:cNvPr id="126" name="Google Shape;126;p25"/>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lvl1pPr lvl="0" rtl="0">
              <a:spcBef>
                <a:spcPts val="0"/>
              </a:spcBef>
              <a:spcAft>
                <a:spcPts val="0"/>
              </a:spcAft>
              <a:buSzPts val="4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7" name="Google Shape;127;p25"/>
          <p:cNvSpPr txBox="1"/>
          <p:nvPr>
            <p:ph idx="1" type="body"/>
          </p:nvPr>
        </p:nvSpPr>
        <p:spPr>
          <a:xfrm>
            <a:off x="311700" y="1536633"/>
            <a:ext cx="8520600" cy="4555200"/>
          </a:xfrm>
          <a:prstGeom prst="rect">
            <a:avLst/>
          </a:prstGeom>
        </p:spPr>
        <p:txBody>
          <a:bodyPr anchorCtr="0" anchor="t" bIns="45700" lIns="91425" spcFirstLastPara="1" rIns="91425" wrap="square" tIns="45700">
            <a:noAutofit/>
          </a:bodyPr>
          <a:lstStyle>
            <a:lvl1pPr indent="-431800" lvl="0" marL="457200" rtl="0">
              <a:spcBef>
                <a:spcPts val="640"/>
              </a:spcBef>
              <a:spcAft>
                <a:spcPts val="0"/>
              </a:spcAft>
              <a:buSzPts val="3200"/>
              <a:buChar char="•"/>
              <a:defRPr/>
            </a:lvl1pPr>
            <a:lvl2pPr indent="-406400" lvl="1" marL="914400" rtl="0">
              <a:spcBef>
                <a:spcPts val="560"/>
              </a:spcBef>
              <a:spcAft>
                <a:spcPts val="0"/>
              </a:spcAft>
              <a:buSzPts val="2800"/>
              <a:buChar char="–"/>
              <a:defRPr/>
            </a:lvl2pPr>
            <a:lvl3pPr indent="-381000" lvl="2" marL="1371600" rtl="0">
              <a:spcBef>
                <a:spcPts val="480"/>
              </a:spcBef>
              <a:spcAft>
                <a:spcPts val="0"/>
              </a:spcAft>
              <a:buSzPts val="2400"/>
              <a:buChar char="•"/>
              <a:defRPr/>
            </a:lvl3pPr>
            <a:lvl4pPr indent="-355600" lvl="3" marL="1828800" rtl="0">
              <a:spcBef>
                <a:spcPts val="400"/>
              </a:spcBef>
              <a:spcAft>
                <a:spcPts val="0"/>
              </a:spcAft>
              <a:buSzPts val="2000"/>
              <a:buChar char="–"/>
              <a:defRPr/>
            </a:lvl4pPr>
            <a:lvl5pPr indent="-355600" lvl="4" marL="2286000" rtl="0">
              <a:spcBef>
                <a:spcPts val="400"/>
              </a:spcBef>
              <a:spcAft>
                <a:spcPts val="0"/>
              </a:spcAft>
              <a:buSzPts val="2000"/>
              <a:buChar char="»"/>
              <a:defRPr/>
            </a:lvl5pPr>
            <a:lvl6pPr indent="-355600" lvl="5" marL="2743200" rtl="0">
              <a:spcBef>
                <a:spcPts val="400"/>
              </a:spcBef>
              <a:spcAft>
                <a:spcPts val="0"/>
              </a:spcAft>
              <a:buSzPts val="2000"/>
              <a:buChar char="•"/>
              <a:defRPr/>
            </a:lvl6pPr>
            <a:lvl7pPr indent="-355600" lvl="6" marL="3200400" rtl="0">
              <a:spcBef>
                <a:spcPts val="400"/>
              </a:spcBef>
              <a:spcAft>
                <a:spcPts val="0"/>
              </a:spcAft>
              <a:buSzPts val="2000"/>
              <a:buChar char="•"/>
              <a:defRPr/>
            </a:lvl7pPr>
            <a:lvl8pPr indent="-355600" lvl="7" marL="3657600" rtl="0">
              <a:spcBef>
                <a:spcPts val="400"/>
              </a:spcBef>
              <a:spcAft>
                <a:spcPts val="0"/>
              </a:spcAft>
              <a:buSzPts val="2000"/>
              <a:buChar char="•"/>
              <a:defRPr/>
            </a:lvl8pPr>
            <a:lvl9pPr indent="-355600" lvl="8" marL="4114800" rtl="0">
              <a:spcBef>
                <a:spcPts val="400"/>
              </a:spcBef>
              <a:spcAft>
                <a:spcPts val="0"/>
              </a:spcAft>
              <a:buSzPts val="2000"/>
              <a:buChar char="•"/>
              <a:defRPr/>
            </a:lvl9pPr>
          </a:lstStyle>
          <a:p/>
        </p:txBody>
      </p:sp>
      <p:sp>
        <p:nvSpPr>
          <p:cNvPr id="128" name="Google Shape;128;p25"/>
          <p:cNvSpPr txBox="1"/>
          <p:nvPr>
            <p:ph idx="12" type="sldNum"/>
          </p:nvPr>
        </p:nvSpPr>
        <p:spPr>
          <a:xfrm>
            <a:off x="8472458" y="6217622"/>
            <a:ext cx="548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FFFFFF"/>
              </a:buClr>
              <a:buSzPts val="4400"/>
              <a:buFont typeface="Arial"/>
              <a:buNone/>
              <a:defRPr b="0" i="0" sz="4400" u="none" cap="none" strike="noStrike">
                <a:solidFill>
                  <a:srgbClr val="FFFFFF"/>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52" name="Google Shape;5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rgbClr val="FFFFFF"/>
              </a:buClr>
              <a:buSzPts val="3200"/>
              <a:buFont typeface="Arial"/>
              <a:buChar char="•"/>
              <a:defRPr b="0" i="0" sz="3200" u="none" cap="none" strike="noStrike">
                <a:solidFill>
                  <a:srgbClr val="FFFFFF"/>
                </a:solidFill>
                <a:latin typeface="Arial"/>
                <a:ea typeface="Arial"/>
                <a:cs typeface="Arial"/>
                <a:sym typeface="Arial"/>
              </a:defRPr>
            </a:lvl1pPr>
            <a:lvl2pPr indent="-406400" lvl="1" marL="914400" marR="0" rtl="0" algn="l">
              <a:spcBef>
                <a:spcPts val="560"/>
              </a:spcBef>
              <a:spcAft>
                <a:spcPts val="0"/>
              </a:spcAft>
              <a:buClr>
                <a:srgbClr val="FFFFFF"/>
              </a:buClr>
              <a:buSzPts val="2800"/>
              <a:buFont typeface="Arial"/>
              <a:buChar char="–"/>
              <a:defRPr b="0" i="0" sz="2800" u="none" cap="none" strike="noStrike">
                <a:solidFill>
                  <a:srgbClr val="FFFFFF"/>
                </a:solidFill>
                <a:latin typeface="Arial"/>
                <a:ea typeface="Arial"/>
                <a:cs typeface="Arial"/>
                <a:sym typeface="Arial"/>
              </a:defRPr>
            </a:lvl2pPr>
            <a:lvl3pPr indent="-381000" lvl="2" marL="1371600" marR="0" rtl="0" algn="l">
              <a:spcBef>
                <a:spcPts val="480"/>
              </a:spcBef>
              <a:spcAft>
                <a:spcPts val="0"/>
              </a:spcAft>
              <a:buClr>
                <a:srgbClr val="FFFFFF"/>
              </a:buClr>
              <a:buSzPts val="2400"/>
              <a:buFont typeface="Arial"/>
              <a:buChar char="•"/>
              <a:defRPr b="0" i="0" sz="2400" u="none" cap="none" strike="noStrike">
                <a:solidFill>
                  <a:srgbClr val="FFFFFF"/>
                </a:solidFill>
                <a:latin typeface="Arial"/>
                <a:ea typeface="Arial"/>
                <a:cs typeface="Arial"/>
                <a:sym typeface="Arial"/>
              </a:defRPr>
            </a:lvl3pPr>
            <a:lvl4pPr indent="-355600" lvl="3" marL="1828800" marR="0" rtl="0" algn="l">
              <a:spcBef>
                <a:spcPts val="400"/>
              </a:spcBef>
              <a:spcAft>
                <a:spcPts val="0"/>
              </a:spcAft>
              <a:buClr>
                <a:srgbClr val="FFFFFF"/>
              </a:buClr>
              <a:buSzPts val="2000"/>
              <a:buFont typeface="Arial"/>
              <a:buChar char="–"/>
              <a:defRPr b="0" i="0" sz="2000" u="none" cap="none" strike="noStrike">
                <a:solidFill>
                  <a:srgbClr val="FFFFFF"/>
                </a:solidFill>
                <a:latin typeface="Arial"/>
                <a:ea typeface="Arial"/>
                <a:cs typeface="Arial"/>
                <a:sym typeface="Arial"/>
              </a:defRPr>
            </a:lvl4pPr>
            <a:lvl5pPr indent="-355600" lvl="4" marL="2286000" marR="0" rtl="0" algn="l">
              <a:spcBef>
                <a:spcPts val="400"/>
              </a:spcBef>
              <a:spcAft>
                <a:spcPts val="0"/>
              </a:spcAft>
              <a:buClr>
                <a:srgbClr val="FFFFFF"/>
              </a:buClr>
              <a:buSzPts val="2000"/>
              <a:buFont typeface="Arial"/>
              <a:buChar char="»"/>
              <a:defRPr b="0" i="0" sz="2000" u="none" cap="none" strike="noStrike">
                <a:solidFill>
                  <a:srgbClr val="FFFFFF"/>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3" name="Google Shape;5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5" name="Google Shape;5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16.png"/><Relationship Id="rId7" Type="http://schemas.openxmlformats.org/officeDocument/2006/relationships/image" Target="../media/image10.png"/><Relationship Id="rId8"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3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4.jpg"/><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17.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hyperlink" Target="http://www.youtube.com/watch?v=pShTqFF-beU" TargetMode="Externa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20.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0.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26.png"/><Relationship Id="rId4" Type="http://schemas.openxmlformats.org/officeDocument/2006/relationships/image" Target="../media/image34.png"/><Relationship Id="rId5" Type="http://schemas.openxmlformats.org/officeDocument/2006/relationships/image" Target="../media/image32.png"/><Relationship Id="rId6"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27.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6"/>
          <p:cNvSpPr txBox="1"/>
          <p:nvPr>
            <p:ph type="ctrTitle"/>
          </p:nvPr>
        </p:nvSpPr>
        <p:spPr>
          <a:xfrm>
            <a:off x="114025" y="1074527"/>
            <a:ext cx="8911200" cy="39939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lang="en" sz="5200">
                <a:solidFill>
                  <a:schemeClr val="lt1"/>
                </a:solidFill>
              </a:rPr>
              <a:t>The participatory / advocacy paradigm</a:t>
            </a:r>
            <a:endParaRPr sz="5200">
              <a:solidFill>
                <a:schemeClr val="lt1"/>
              </a:solidFill>
            </a:endParaRPr>
          </a:p>
          <a:p>
            <a:pPr indent="0" lvl="0" marL="0" rtl="0" algn="ctr">
              <a:spcBef>
                <a:spcPts val="0"/>
              </a:spcBef>
              <a:spcAft>
                <a:spcPts val="0"/>
              </a:spcAft>
              <a:buClr>
                <a:schemeClr val="dk1"/>
              </a:buClr>
              <a:buSzPts val="1100"/>
              <a:buFont typeface="Arial"/>
              <a:buNone/>
            </a:pPr>
            <a:r>
              <a:rPr lang="en">
                <a:solidFill>
                  <a:schemeClr val="lt1"/>
                </a:solidFill>
              </a:rPr>
              <a:t>Research for change</a:t>
            </a:r>
            <a:endParaRPr/>
          </a:p>
        </p:txBody>
      </p:sp>
      <p:pic>
        <p:nvPicPr>
          <p:cNvPr id="134" name="Google Shape;134;p26"/>
          <p:cNvPicPr preferRelativeResize="0"/>
          <p:nvPr/>
        </p:nvPicPr>
        <p:blipFill>
          <a:blip r:embed="rId3">
            <a:alphaModFix/>
          </a:blip>
          <a:stretch>
            <a:fillRect/>
          </a:stretch>
        </p:blipFill>
        <p:spPr>
          <a:xfrm>
            <a:off x="152388" y="4642867"/>
            <a:ext cx="2857500" cy="1600200"/>
          </a:xfrm>
          <a:prstGeom prst="rect">
            <a:avLst/>
          </a:prstGeom>
          <a:noFill/>
          <a:ln>
            <a:noFill/>
          </a:ln>
        </p:spPr>
      </p:pic>
      <p:pic>
        <p:nvPicPr>
          <p:cNvPr id="135" name="Google Shape;135;p26"/>
          <p:cNvPicPr preferRelativeResize="0"/>
          <p:nvPr/>
        </p:nvPicPr>
        <p:blipFill>
          <a:blip r:embed="rId4">
            <a:alphaModFix/>
          </a:blip>
          <a:stretch>
            <a:fillRect/>
          </a:stretch>
        </p:blipFill>
        <p:spPr>
          <a:xfrm>
            <a:off x="3162300" y="4767238"/>
            <a:ext cx="2857500" cy="1600200"/>
          </a:xfrm>
          <a:prstGeom prst="rect">
            <a:avLst/>
          </a:prstGeom>
          <a:noFill/>
          <a:ln>
            <a:noFill/>
          </a:ln>
        </p:spPr>
      </p:pic>
      <p:pic>
        <p:nvPicPr>
          <p:cNvPr id="136" name="Google Shape;136;p26"/>
          <p:cNvPicPr preferRelativeResize="0"/>
          <p:nvPr/>
        </p:nvPicPr>
        <p:blipFill>
          <a:blip r:embed="rId5">
            <a:alphaModFix/>
          </a:blip>
          <a:stretch>
            <a:fillRect/>
          </a:stretch>
        </p:blipFill>
        <p:spPr>
          <a:xfrm>
            <a:off x="195250" y="242617"/>
            <a:ext cx="2771775" cy="1647825"/>
          </a:xfrm>
          <a:prstGeom prst="rect">
            <a:avLst/>
          </a:prstGeom>
          <a:noFill/>
          <a:ln>
            <a:noFill/>
          </a:ln>
        </p:spPr>
      </p:pic>
      <p:pic>
        <p:nvPicPr>
          <p:cNvPr id="137" name="Google Shape;137;p26"/>
          <p:cNvPicPr preferRelativeResize="0"/>
          <p:nvPr/>
        </p:nvPicPr>
        <p:blipFill>
          <a:blip r:embed="rId6">
            <a:alphaModFix/>
          </a:blip>
          <a:stretch>
            <a:fillRect/>
          </a:stretch>
        </p:blipFill>
        <p:spPr>
          <a:xfrm>
            <a:off x="6637388" y="242633"/>
            <a:ext cx="2466975" cy="1847850"/>
          </a:xfrm>
          <a:prstGeom prst="rect">
            <a:avLst/>
          </a:prstGeom>
          <a:noFill/>
          <a:ln>
            <a:noFill/>
          </a:ln>
        </p:spPr>
      </p:pic>
      <p:pic>
        <p:nvPicPr>
          <p:cNvPr id="138" name="Google Shape;138;p26"/>
          <p:cNvPicPr preferRelativeResize="0"/>
          <p:nvPr/>
        </p:nvPicPr>
        <p:blipFill>
          <a:blip r:embed="rId7">
            <a:alphaModFix/>
          </a:blip>
          <a:stretch>
            <a:fillRect/>
          </a:stretch>
        </p:blipFill>
        <p:spPr>
          <a:xfrm>
            <a:off x="3649863" y="293433"/>
            <a:ext cx="2581275" cy="1771650"/>
          </a:xfrm>
          <a:prstGeom prst="rect">
            <a:avLst/>
          </a:prstGeom>
          <a:noFill/>
          <a:ln>
            <a:noFill/>
          </a:ln>
        </p:spPr>
      </p:pic>
      <p:pic>
        <p:nvPicPr>
          <p:cNvPr id="139" name="Google Shape;139;p26"/>
          <p:cNvPicPr preferRelativeResize="0"/>
          <p:nvPr/>
        </p:nvPicPr>
        <p:blipFill>
          <a:blip r:embed="rId8">
            <a:alphaModFix/>
          </a:blip>
          <a:stretch>
            <a:fillRect/>
          </a:stretch>
        </p:blipFill>
        <p:spPr>
          <a:xfrm>
            <a:off x="6363899" y="4745763"/>
            <a:ext cx="2466975" cy="164316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5"/>
          <p:cNvSpPr txBox="1"/>
          <p:nvPr>
            <p:ph type="title"/>
          </p:nvPr>
        </p:nvSpPr>
        <p:spPr>
          <a:xfrm>
            <a:off x="401925" y="202342"/>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Participatory Action Research - PAR</a:t>
            </a:r>
            <a:endParaRPr/>
          </a:p>
        </p:txBody>
      </p:sp>
      <p:pic>
        <p:nvPicPr>
          <p:cNvPr id="199" name="Google Shape;199;p35"/>
          <p:cNvPicPr preferRelativeResize="0"/>
          <p:nvPr/>
        </p:nvPicPr>
        <p:blipFill>
          <a:blip r:embed="rId3">
            <a:alphaModFix/>
          </a:blip>
          <a:stretch>
            <a:fillRect/>
          </a:stretch>
        </p:blipFill>
        <p:spPr>
          <a:xfrm>
            <a:off x="1067363" y="1553154"/>
            <a:ext cx="7009275" cy="5166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6"/>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Foundational aspects of PAR</a:t>
            </a:r>
            <a:endParaRPr/>
          </a:p>
        </p:txBody>
      </p:sp>
      <p:sp>
        <p:nvSpPr>
          <p:cNvPr id="205" name="Google Shape;205;p36"/>
          <p:cNvSpPr txBox="1"/>
          <p:nvPr>
            <p:ph idx="1" type="body"/>
          </p:nvPr>
        </p:nvSpPr>
        <p:spPr>
          <a:xfrm>
            <a:off x="311700" y="1536633"/>
            <a:ext cx="85206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600"/>
              <a:t>-research should reduce the harmful effects of oppression by involving members of marginalized groups in the construction of knowledge, a critical examination of the world around them, and action to address social problems (Stringer, 1999). </a:t>
            </a:r>
            <a:endParaRPr sz="2600"/>
          </a:p>
          <a:p>
            <a:pPr indent="0" lvl="0" marL="0" rtl="0" algn="l">
              <a:spcBef>
                <a:spcPts val="640"/>
              </a:spcBef>
              <a:spcAft>
                <a:spcPts val="0"/>
              </a:spcAft>
              <a:buNone/>
            </a:pPr>
            <a:r>
              <a:rPr lang="en" sz="2600"/>
              <a:t>-draws upon social constructionism and the work of post-modern theorists who maintain that </a:t>
            </a:r>
            <a:r>
              <a:rPr b="1" lang="en" sz="2600"/>
              <a:t>scientific knowledge often has little relevance in people’s everyday lives, but instead serves to maintain existing institutional arrangements</a:t>
            </a:r>
            <a:r>
              <a:rPr lang="en" sz="2600"/>
              <a:t> that limit power to members of economic, social and political elites (Rodwell, 1998). </a:t>
            </a:r>
            <a:endParaRPr sz="2600"/>
          </a:p>
          <a:p>
            <a:pPr indent="0" lvl="0" marL="0" rtl="0" algn="l">
              <a:spcBef>
                <a:spcPts val="640"/>
              </a:spcBef>
              <a:spcAft>
                <a:spcPts val="0"/>
              </a:spcAft>
              <a:buNone/>
            </a:pPr>
            <a:r>
              <a:t/>
            </a:r>
            <a:endParaRPr sz="26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37"/>
          <p:cNvPicPr preferRelativeResize="0"/>
          <p:nvPr/>
        </p:nvPicPr>
        <p:blipFill>
          <a:blip r:embed="rId3">
            <a:alphaModFix/>
          </a:blip>
          <a:stretch>
            <a:fillRect/>
          </a:stretch>
        </p:blipFill>
        <p:spPr>
          <a:xfrm>
            <a:off x="2492429" y="99784"/>
            <a:ext cx="6651575" cy="6658451"/>
          </a:xfrm>
          <a:prstGeom prst="rect">
            <a:avLst/>
          </a:prstGeom>
          <a:noFill/>
          <a:ln>
            <a:noFill/>
          </a:ln>
        </p:spPr>
      </p:pic>
      <p:sp>
        <p:nvSpPr>
          <p:cNvPr id="211" name="Google Shape;211;p37"/>
          <p:cNvSpPr txBox="1"/>
          <p:nvPr>
            <p:ph type="title"/>
          </p:nvPr>
        </p:nvSpPr>
        <p:spPr>
          <a:xfrm>
            <a:off x="0" y="593375"/>
            <a:ext cx="2492400" cy="52119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700"/>
              <a:t>New ways to combine knowledge and practice</a:t>
            </a:r>
            <a:endParaRPr sz="3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8"/>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a:t>Other legacies...</a:t>
            </a:r>
            <a:endParaRPr/>
          </a:p>
        </p:txBody>
      </p:sp>
      <p:sp>
        <p:nvSpPr>
          <p:cNvPr id="217" name="Google Shape;217;p38"/>
          <p:cNvSpPr txBox="1"/>
          <p:nvPr>
            <p:ph idx="1" type="body"/>
          </p:nvPr>
        </p:nvSpPr>
        <p:spPr>
          <a:xfrm>
            <a:off x="311700" y="1533350"/>
            <a:ext cx="8619000" cy="45585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600">
                <a:solidFill>
                  <a:srgbClr val="FFFFFF"/>
                </a:solidFill>
              </a:rPr>
              <a:t>-after WWII, interest in the “developing world” for human productivity </a:t>
            </a:r>
            <a:endParaRPr sz="2600">
              <a:solidFill>
                <a:srgbClr val="FFFFFF"/>
              </a:solidFill>
            </a:endParaRPr>
          </a:p>
          <a:p>
            <a:pPr indent="0" lvl="0" marL="0" rtl="0" algn="l">
              <a:spcBef>
                <a:spcPts val="640"/>
              </a:spcBef>
              <a:spcAft>
                <a:spcPts val="0"/>
              </a:spcAft>
              <a:buNone/>
            </a:pPr>
            <a:r>
              <a:rPr lang="en" sz="2600">
                <a:solidFill>
                  <a:srgbClr val="FFFFFF"/>
                </a:solidFill>
              </a:rPr>
              <a:t>-investment from World Bank, USAID - but many poverty alleviation and agricultural productivity projects failed</a:t>
            </a:r>
            <a:endParaRPr sz="2600">
              <a:solidFill>
                <a:srgbClr val="FFFFFF"/>
              </a:solidFill>
            </a:endParaRPr>
          </a:p>
          <a:p>
            <a:pPr indent="0" lvl="0" marL="0" rtl="0" algn="l">
              <a:spcBef>
                <a:spcPts val="640"/>
              </a:spcBef>
              <a:spcAft>
                <a:spcPts val="0"/>
              </a:spcAft>
              <a:buNone/>
            </a:pPr>
            <a:r>
              <a:rPr lang="en" sz="2600"/>
              <a:t>-Many projects conceived of in western countries - didn’t take people's’ lived experiences into full account</a:t>
            </a:r>
            <a:endParaRPr sz="2600"/>
          </a:p>
          <a:p>
            <a:pPr indent="0" lvl="0" marL="0" rtl="0" algn="l">
              <a:spcBef>
                <a:spcPts val="640"/>
              </a:spcBef>
              <a:spcAft>
                <a:spcPts val="0"/>
              </a:spcAft>
              <a:buNone/>
            </a:pPr>
            <a:r>
              <a:t/>
            </a:r>
            <a:endParaRPr sz="2600"/>
          </a:p>
          <a:p>
            <a:pPr indent="0" lvl="0" marL="0" rtl="0" algn="l">
              <a:spcBef>
                <a:spcPts val="640"/>
              </a:spcBef>
              <a:spcAft>
                <a:spcPts val="0"/>
              </a:spcAft>
              <a:buNone/>
            </a:pPr>
            <a:r>
              <a:t/>
            </a:r>
            <a:endParaRPr sz="2600"/>
          </a:p>
          <a:p>
            <a:pPr indent="0" lvl="0" marL="0" rtl="0" algn="l">
              <a:spcBef>
                <a:spcPts val="640"/>
              </a:spcBef>
              <a:spcAft>
                <a:spcPts val="0"/>
              </a:spcAft>
              <a:buNone/>
            </a:pPr>
            <a:r>
              <a:t/>
            </a:r>
            <a:endParaRPr sz="2600"/>
          </a:p>
        </p:txBody>
      </p:sp>
      <p:pic>
        <p:nvPicPr>
          <p:cNvPr id="218" name="Google Shape;218;p38"/>
          <p:cNvPicPr preferRelativeResize="0"/>
          <p:nvPr/>
        </p:nvPicPr>
        <p:blipFill>
          <a:blip r:embed="rId3">
            <a:alphaModFix/>
          </a:blip>
          <a:stretch>
            <a:fillRect/>
          </a:stretch>
        </p:blipFill>
        <p:spPr>
          <a:xfrm>
            <a:off x="544801" y="4421263"/>
            <a:ext cx="3414625" cy="2272275"/>
          </a:xfrm>
          <a:prstGeom prst="rect">
            <a:avLst/>
          </a:prstGeom>
          <a:noFill/>
          <a:ln>
            <a:noFill/>
          </a:ln>
        </p:spPr>
      </p:pic>
      <p:pic>
        <p:nvPicPr>
          <p:cNvPr id="219" name="Google Shape;219;p38"/>
          <p:cNvPicPr preferRelativeResize="0"/>
          <p:nvPr/>
        </p:nvPicPr>
        <p:blipFill>
          <a:blip r:embed="rId4">
            <a:alphaModFix/>
          </a:blip>
          <a:stretch>
            <a:fillRect/>
          </a:stretch>
        </p:blipFill>
        <p:spPr>
          <a:xfrm>
            <a:off x="5453400" y="4421275"/>
            <a:ext cx="3029699" cy="22722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0" st="0"/>
                                            </p:txEl>
                                          </p:spTgt>
                                        </p:tgtEl>
                                        <p:attrNameLst>
                                          <p:attrName>style.visibility</p:attrName>
                                        </p:attrNameLst>
                                      </p:cBhvr>
                                      <p:to>
                                        <p:strVal val="visible"/>
                                      </p:to>
                                    </p:set>
                                    <p:animEffect filter="fade" transition="in">
                                      <p:cBhvr>
                                        <p:cTn dur="1000"/>
                                        <p:tgtEl>
                                          <p:spTgt spid="21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1" st="1"/>
                                            </p:txEl>
                                          </p:spTgt>
                                        </p:tgtEl>
                                        <p:attrNameLst>
                                          <p:attrName>style.visibility</p:attrName>
                                        </p:attrNameLst>
                                      </p:cBhvr>
                                      <p:to>
                                        <p:strVal val="visible"/>
                                      </p:to>
                                    </p:set>
                                    <p:animEffect filter="fade" transition="in">
                                      <p:cBhvr>
                                        <p:cTn dur="1000"/>
                                        <p:tgtEl>
                                          <p:spTgt spid="21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2" st="2"/>
                                            </p:txEl>
                                          </p:spTgt>
                                        </p:tgtEl>
                                        <p:attrNameLst>
                                          <p:attrName>style.visibility</p:attrName>
                                        </p:attrNameLst>
                                      </p:cBhvr>
                                      <p:to>
                                        <p:strVal val="visible"/>
                                      </p:to>
                                    </p:set>
                                    <p:animEffect filter="fade" transition="in">
                                      <p:cBhvr>
                                        <p:cTn dur="1000"/>
                                        <p:tgtEl>
                                          <p:spTgt spid="21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3" st="3"/>
                                            </p:txEl>
                                          </p:spTgt>
                                        </p:tgtEl>
                                        <p:attrNameLst>
                                          <p:attrName>style.visibility</p:attrName>
                                        </p:attrNameLst>
                                      </p:cBhvr>
                                      <p:to>
                                        <p:strVal val="visible"/>
                                      </p:to>
                                    </p:set>
                                    <p:animEffect filter="fade" transition="in">
                                      <p:cBhvr>
                                        <p:cTn dur="1000"/>
                                        <p:tgtEl>
                                          <p:spTgt spid="21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4" st="4"/>
                                            </p:txEl>
                                          </p:spTgt>
                                        </p:tgtEl>
                                        <p:attrNameLst>
                                          <p:attrName>style.visibility</p:attrName>
                                        </p:attrNameLst>
                                      </p:cBhvr>
                                      <p:to>
                                        <p:strVal val="visible"/>
                                      </p:to>
                                    </p:set>
                                    <p:animEffect filter="fade" transition="in">
                                      <p:cBhvr>
                                        <p:cTn dur="1000"/>
                                        <p:tgtEl>
                                          <p:spTgt spid="21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5" st="5"/>
                                            </p:txEl>
                                          </p:spTgt>
                                        </p:tgtEl>
                                        <p:attrNameLst>
                                          <p:attrName>style.visibility</p:attrName>
                                        </p:attrNameLst>
                                      </p:cBhvr>
                                      <p:to>
                                        <p:strVal val="visible"/>
                                      </p:to>
                                    </p:set>
                                    <p:animEffect filter="fade" transition="in">
                                      <p:cBhvr>
                                        <p:cTn dur="1000"/>
                                        <p:tgtEl>
                                          <p:spTgt spid="217">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9"/>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a:t>Evolution of participatory development</a:t>
            </a:r>
            <a:endParaRPr/>
          </a:p>
        </p:txBody>
      </p:sp>
      <p:sp>
        <p:nvSpPr>
          <p:cNvPr id="225" name="Google Shape;225;p39"/>
          <p:cNvSpPr txBox="1"/>
          <p:nvPr>
            <p:ph idx="1" type="body"/>
          </p:nvPr>
        </p:nvSpPr>
        <p:spPr>
          <a:xfrm>
            <a:off x="311700" y="1853525"/>
            <a:ext cx="6771900" cy="42384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600"/>
              <a:t>‘Putting the Last First’ (Chambers, 1983)</a:t>
            </a:r>
            <a:endParaRPr sz="2600"/>
          </a:p>
          <a:p>
            <a:pPr indent="0" lvl="0" marL="0" rtl="0" algn="l">
              <a:spcBef>
                <a:spcPts val="640"/>
              </a:spcBef>
              <a:spcAft>
                <a:spcPts val="0"/>
              </a:spcAft>
              <a:buNone/>
            </a:pPr>
            <a:r>
              <a:rPr lang="en" sz="2600"/>
              <a:t>Critical of failure of mainstream development approaches</a:t>
            </a:r>
            <a:endParaRPr sz="2600"/>
          </a:p>
          <a:p>
            <a:pPr indent="0" lvl="0" marL="0" rtl="0" algn="l">
              <a:spcBef>
                <a:spcPts val="640"/>
              </a:spcBef>
              <a:spcAft>
                <a:spcPts val="0"/>
              </a:spcAft>
              <a:buNone/>
            </a:pPr>
            <a:r>
              <a:rPr lang="en" sz="2600"/>
              <a:t>Critical of narrowly technical and discipline-specific approaches</a:t>
            </a:r>
            <a:endParaRPr sz="2600"/>
          </a:p>
          <a:p>
            <a:pPr indent="0" lvl="0" marL="0" rtl="0" algn="l">
              <a:spcBef>
                <a:spcPts val="640"/>
              </a:spcBef>
              <a:spcAft>
                <a:spcPts val="0"/>
              </a:spcAft>
              <a:buNone/>
            </a:pPr>
            <a:r>
              <a:rPr lang="en" sz="2600"/>
              <a:t>Challenging development professionals to ‘unlearn’ their training</a:t>
            </a:r>
            <a:endParaRPr sz="2600"/>
          </a:p>
          <a:p>
            <a:pPr indent="0" lvl="0" marL="0" rtl="0" algn="l">
              <a:spcBef>
                <a:spcPts val="640"/>
              </a:spcBef>
              <a:spcAft>
                <a:spcPts val="0"/>
              </a:spcAft>
              <a:buNone/>
            </a:pPr>
            <a:r>
              <a:rPr lang="en" sz="2600"/>
              <a:t>-Local knowledge (bottom up works best) and Empowerment</a:t>
            </a:r>
            <a:endParaRPr sz="2600"/>
          </a:p>
          <a:p>
            <a:pPr indent="0" lvl="0" marL="0" rtl="0" algn="l">
              <a:spcBef>
                <a:spcPts val="640"/>
              </a:spcBef>
              <a:spcAft>
                <a:spcPts val="0"/>
              </a:spcAft>
              <a:buClr>
                <a:schemeClr val="dk1"/>
              </a:buClr>
              <a:buSzPts val="1100"/>
              <a:buFont typeface="Arial"/>
              <a:buNone/>
            </a:pPr>
            <a:r>
              <a:rPr lang="en" sz="2600"/>
              <a:t>-The 1990s - Partnership and the rise of civil society (explosion of NGOs)</a:t>
            </a:r>
            <a:endParaRPr sz="2600"/>
          </a:p>
          <a:p>
            <a:pPr indent="0" lvl="0" marL="0" rtl="0" algn="l">
              <a:spcBef>
                <a:spcPts val="640"/>
              </a:spcBef>
              <a:spcAft>
                <a:spcPts val="0"/>
              </a:spcAft>
              <a:buClr>
                <a:schemeClr val="dk1"/>
              </a:buClr>
              <a:buSzPts val="1100"/>
              <a:buFont typeface="Arial"/>
              <a:buNone/>
            </a:pPr>
            <a:r>
              <a:t/>
            </a:r>
            <a:endParaRPr sz="2600"/>
          </a:p>
          <a:p>
            <a:pPr indent="0" lvl="0" marL="0" rtl="0" algn="l">
              <a:spcBef>
                <a:spcPts val="640"/>
              </a:spcBef>
              <a:spcAft>
                <a:spcPts val="0"/>
              </a:spcAft>
              <a:buNone/>
            </a:pPr>
            <a:r>
              <a:t/>
            </a:r>
            <a:endParaRPr sz="2600"/>
          </a:p>
          <a:p>
            <a:pPr indent="0" lvl="0" marL="0" rtl="0" algn="l">
              <a:spcBef>
                <a:spcPts val="640"/>
              </a:spcBef>
              <a:spcAft>
                <a:spcPts val="0"/>
              </a:spcAft>
              <a:buNone/>
            </a:pPr>
            <a:r>
              <a:t/>
            </a:r>
            <a:endParaRPr sz="2600"/>
          </a:p>
          <a:p>
            <a:pPr indent="0" lvl="0" marL="0" rtl="0" algn="l">
              <a:spcBef>
                <a:spcPts val="640"/>
              </a:spcBef>
              <a:spcAft>
                <a:spcPts val="0"/>
              </a:spcAft>
              <a:buNone/>
            </a:pPr>
            <a:r>
              <a:t/>
            </a:r>
            <a:endParaRPr sz="2600"/>
          </a:p>
        </p:txBody>
      </p:sp>
      <p:pic>
        <p:nvPicPr>
          <p:cNvPr descr="16871899" id="226" name="Google Shape;226;p39"/>
          <p:cNvPicPr preferRelativeResize="0"/>
          <p:nvPr/>
        </p:nvPicPr>
        <p:blipFill rotWithShape="1">
          <a:blip r:embed="rId3">
            <a:alphaModFix/>
          </a:blip>
          <a:srcRect b="0" l="0" r="0" t="0"/>
          <a:stretch/>
        </p:blipFill>
        <p:spPr>
          <a:xfrm>
            <a:off x="7218952" y="3792724"/>
            <a:ext cx="1777450" cy="2690175"/>
          </a:xfrm>
          <a:prstGeom prst="rect">
            <a:avLst/>
          </a:prstGeom>
          <a:noFill/>
          <a:ln>
            <a:noFill/>
          </a:ln>
        </p:spPr>
      </p:pic>
      <p:pic>
        <p:nvPicPr>
          <p:cNvPr descr="0582644437" id="227" name="Google Shape;227;p39"/>
          <p:cNvPicPr preferRelativeResize="0"/>
          <p:nvPr/>
        </p:nvPicPr>
        <p:blipFill rotWithShape="1">
          <a:blip r:embed="rId4">
            <a:alphaModFix/>
          </a:blip>
          <a:srcRect b="0" l="0" r="0" t="0"/>
          <a:stretch/>
        </p:blipFill>
        <p:spPr>
          <a:xfrm>
            <a:off x="7479750" y="1446712"/>
            <a:ext cx="1352549" cy="212050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0" st="0"/>
                                            </p:txEl>
                                          </p:spTgt>
                                        </p:tgtEl>
                                        <p:attrNameLst>
                                          <p:attrName>style.visibility</p:attrName>
                                        </p:attrNameLst>
                                      </p:cBhvr>
                                      <p:to>
                                        <p:strVal val="visible"/>
                                      </p:to>
                                    </p:set>
                                    <p:animEffect filter="fade" transition="in">
                                      <p:cBhvr>
                                        <p:cTn dur="1000"/>
                                        <p:tgtEl>
                                          <p:spTgt spid="22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1" st="1"/>
                                            </p:txEl>
                                          </p:spTgt>
                                        </p:tgtEl>
                                        <p:attrNameLst>
                                          <p:attrName>style.visibility</p:attrName>
                                        </p:attrNameLst>
                                      </p:cBhvr>
                                      <p:to>
                                        <p:strVal val="visible"/>
                                      </p:to>
                                    </p:set>
                                    <p:animEffect filter="fade" transition="in">
                                      <p:cBhvr>
                                        <p:cTn dur="1000"/>
                                        <p:tgtEl>
                                          <p:spTgt spid="22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2" st="2"/>
                                            </p:txEl>
                                          </p:spTgt>
                                        </p:tgtEl>
                                        <p:attrNameLst>
                                          <p:attrName>style.visibility</p:attrName>
                                        </p:attrNameLst>
                                      </p:cBhvr>
                                      <p:to>
                                        <p:strVal val="visible"/>
                                      </p:to>
                                    </p:set>
                                    <p:animEffect filter="fade" transition="in">
                                      <p:cBhvr>
                                        <p:cTn dur="1000"/>
                                        <p:tgtEl>
                                          <p:spTgt spid="22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3" st="3"/>
                                            </p:txEl>
                                          </p:spTgt>
                                        </p:tgtEl>
                                        <p:attrNameLst>
                                          <p:attrName>style.visibility</p:attrName>
                                        </p:attrNameLst>
                                      </p:cBhvr>
                                      <p:to>
                                        <p:strVal val="visible"/>
                                      </p:to>
                                    </p:set>
                                    <p:animEffect filter="fade" transition="in">
                                      <p:cBhvr>
                                        <p:cTn dur="1000"/>
                                        <p:tgtEl>
                                          <p:spTgt spid="22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4" st="4"/>
                                            </p:txEl>
                                          </p:spTgt>
                                        </p:tgtEl>
                                        <p:attrNameLst>
                                          <p:attrName>style.visibility</p:attrName>
                                        </p:attrNameLst>
                                      </p:cBhvr>
                                      <p:to>
                                        <p:strVal val="visible"/>
                                      </p:to>
                                    </p:set>
                                    <p:animEffect filter="fade" transition="in">
                                      <p:cBhvr>
                                        <p:cTn dur="1000"/>
                                        <p:tgtEl>
                                          <p:spTgt spid="22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5" st="5"/>
                                            </p:txEl>
                                          </p:spTgt>
                                        </p:tgtEl>
                                        <p:attrNameLst>
                                          <p:attrName>style.visibility</p:attrName>
                                        </p:attrNameLst>
                                      </p:cBhvr>
                                      <p:to>
                                        <p:strVal val="visible"/>
                                      </p:to>
                                    </p:set>
                                    <p:animEffect filter="fade" transition="in">
                                      <p:cBhvr>
                                        <p:cTn dur="1000"/>
                                        <p:tgtEl>
                                          <p:spTgt spid="22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6" st="6"/>
                                            </p:txEl>
                                          </p:spTgt>
                                        </p:tgtEl>
                                        <p:attrNameLst>
                                          <p:attrName>style.visibility</p:attrName>
                                        </p:attrNameLst>
                                      </p:cBhvr>
                                      <p:to>
                                        <p:strVal val="visible"/>
                                      </p:to>
                                    </p:set>
                                    <p:animEffect filter="fade" transition="in">
                                      <p:cBhvr>
                                        <p:cTn dur="1000"/>
                                        <p:tgtEl>
                                          <p:spTgt spid="22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7" st="7"/>
                                            </p:txEl>
                                          </p:spTgt>
                                        </p:tgtEl>
                                        <p:attrNameLst>
                                          <p:attrName>style.visibility</p:attrName>
                                        </p:attrNameLst>
                                      </p:cBhvr>
                                      <p:to>
                                        <p:strVal val="visible"/>
                                      </p:to>
                                    </p:set>
                                    <p:animEffect filter="fade" transition="in">
                                      <p:cBhvr>
                                        <p:cTn dur="1000"/>
                                        <p:tgtEl>
                                          <p:spTgt spid="22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8" st="8"/>
                                            </p:txEl>
                                          </p:spTgt>
                                        </p:tgtEl>
                                        <p:attrNameLst>
                                          <p:attrName>style.visibility</p:attrName>
                                        </p:attrNameLst>
                                      </p:cBhvr>
                                      <p:to>
                                        <p:strVal val="visible"/>
                                      </p:to>
                                    </p:set>
                                    <p:animEffect filter="fade" transition="in">
                                      <p:cBhvr>
                                        <p:cTn dur="1000"/>
                                        <p:tgtEl>
                                          <p:spTgt spid="22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9" st="9"/>
                                            </p:txEl>
                                          </p:spTgt>
                                        </p:tgtEl>
                                        <p:attrNameLst>
                                          <p:attrName>style.visibility</p:attrName>
                                        </p:attrNameLst>
                                      </p:cBhvr>
                                      <p:to>
                                        <p:strVal val="visible"/>
                                      </p:to>
                                    </p:set>
                                    <p:animEffect filter="fade" transition="in">
                                      <p:cBhvr>
                                        <p:cTn dur="1000"/>
                                        <p:tgtEl>
                                          <p:spTgt spid="225">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0"/>
          <p:cNvSpPr txBox="1"/>
          <p:nvPr>
            <p:ph type="title"/>
          </p:nvPr>
        </p:nvSpPr>
        <p:spPr>
          <a:xfrm>
            <a:off x="311700" y="254954"/>
            <a:ext cx="8520600" cy="1174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The 2000s - heavy critiques of participation</a:t>
            </a:r>
            <a:endParaRPr/>
          </a:p>
        </p:txBody>
      </p:sp>
      <p:sp>
        <p:nvSpPr>
          <p:cNvPr id="233" name="Google Shape;233;p40"/>
          <p:cNvSpPr txBox="1"/>
          <p:nvPr>
            <p:ph idx="1" type="body"/>
          </p:nvPr>
        </p:nvSpPr>
        <p:spPr>
          <a:xfrm>
            <a:off x="311700" y="1443800"/>
            <a:ext cx="6098100" cy="46485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400">
                <a:solidFill>
                  <a:srgbClr val="FFFFFF"/>
                </a:solidFill>
              </a:rPr>
              <a:t>-Depoliticised/technical approach reinforcing existing power inequalities – insufficient understanding of how power operates and how empowerment may occur</a:t>
            </a:r>
            <a:endParaRPr sz="2400">
              <a:solidFill>
                <a:srgbClr val="FFFFFF"/>
              </a:solidFill>
            </a:endParaRPr>
          </a:p>
          <a:p>
            <a:pPr indent="0" lvl="0" marL="0" rtl="0" algn="l">
              <a:spcBef>
                <a:spcPts val="640"/>
              </a:spcBef>
              <a:spcAft>
                <a:spcPts val="0"/>
              </a:spcAft>
              <a:buNone/>
            </a:pPr>
            <a:r>
              <a:rPr lang="en" sz="2400">
                <a:solidFill>
                  <a:srgbClr val="FFFFFF"/>
                </a:solidFill>
              </a:rPr>
              <a:t>-Focus on ‘problem solving’ / solutions detracts from underlying forces of social and economic change – </a:t>
            </a:r>
            <a:r>
              <a:rPr b="1" lang="en" sz="2400">
                <a:solidFill>
                  <a:srgbClr val="FFFFFF"/>
                </a:solidFill>
              </a:rPr>
              <a:t>obsession with local rather than wider structures of injustice and oppression</a:t>
            </a:r>
            <a:endParaRPr b="1" sz="2400">
              <a:solidFill>
                <a:srgbClr val="FFFFFF"/>
              </a:solidFill>
            </a:endParaRPr>
          </a:p>
          <a:p>
            <a:pPr indent="0" lvl="0" marL="0" rtl="0" algn="l">
              <a:spcBef>
                <a:spcPts val="640"/>
              </a:spcBef>
              <a:spcAft>
                <a:spcPts val="0"/>
              </a:spcAft>
              <a:buNone/>
            </a:pPr>
            <a:r>
              <a:rPr lang="en" sz="2400">
                <a:solidFill>
                  <a:srgbClr val="FFFFFF"/>
                </a:solidFill>
              </a:rPr>
              <a:t>An inadequate understanding of the role of structure and agency in social change</a:t>
            </a:r>
            <a:endParaRPr sz="2400">
              <a:solidFill>
                <a:srgbClr val="FFFFFF"/>
              </a:solidFill>
            </a:endParaRPr>
          </a:p>
          <a:p>
            <a:pPr indent="0" lvl="0" marL="0" rtl="0" algn="l">
              <a:spcBef>
                <a:spcPts val="640"/>
              </a:spcBef>
              <a:spcAft>
                <a:spcPts val="0"/>
              </a:spcAft>
              <a:buNone/>
            </a:pPr>
            <a:r>
              <a:t/>
            </a:r>
            <a:endParaRPr sz="2400">
              <a:solidFill>
                <a:srgbClr val="FFFFFF"/>
              </a:solidFill>
            </a:endParaRPr>
          </a:p>
        </p:txBody>
      </p:sp>
      <p:pic>
        <p:nvPicPr>
          <p:cNvPr id="234" name="Google Shape;234;p40"/>
          <p:cNvPicPr preferRelativeResize="0"/>
          <p:nvPr/>
        </p:nvPicPr>
        <p:blipFill>
          <a:blip r:embed="rId3">
            <a:alphaModFix/>
          </a:blip>
          <a:stretch>
            <a:fillRect/>
          </a:stretch>
        </p:blipFill>
        <p:spPr>
          <a:xfrm>
            <a:off x="6293100" y="1509267"/>
            <a:ext cx="2023875" cy="33264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41"/>
          <p:cNvSpPr txBox="1"/>
          <p:nvPr>
            <p:ph type="title"/>
          </p:nvPr>
        </p:nvSpPr>
        <p:spPr>
          <a:xfrm>
            <a:off x="262000" y="278633"/>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Why do participation?</a:t>
            </a:r>
            <a:endParaRPr/>
          </a:p>
        </p:txBody>
      </p:sp>
      <p:sp>
        <p:nvSpPr>
          <p:cNvPr id="240" name="Google Shape;240;p41"/>
          <p:cNvSpPr txBox="1"/>
          <p:nvPr>
            <p:ph idx="1" type="body"/>
          </p:nvPr>
        </p:nvSpPr>
        <p:spPr>
          <a:xfrm>
            <a:off x="311700" y="1042233"/>
            <a:ext cx="8520600" cy="5049600"/>
          </a:xfrm>
          <a:prstGeom prst="rect">
            <a:avLst/>
          </a:prstGeom>
        </p:spPr>
        <p:txBody>
          <a:bodyPr anchorCtr="0" anchor="t" bIns="45700" lIns="91425" spcFirstLastPara="1" rIns="91425" wrap="square" tIns="45700">
            <a:noAutofit/>
          </a:bodyPr>
          <a:lstStyle/>
          <a:p>
            <a:pPr indent="0" lvl="0" marL="0" rtl="0" algn="l">
              <a:spcBef>
                <a:spcPts val="1200"/>
              </a:spcBef>
              <a:spcAft>
                <a:spcPts val="0"/>
              </a:spcAft>
              <a:buClr>
                <a:schemeClr val="dk1"/>
              </a:buClr>
              <a:buSzPts val="1100"/>
              <a:buFont typeface="Arial"/>
              <a:buNone/>
            </a:pPr>
            <a:r>
              <a:rPr lang="en" sz="2400">
                <a:solidFill>
                  <a:srgbClr val="FFFFFF"/>
                </a:solidFill>
              </a:rPr>
              <a:t>•</a:t>
            </a:r>
            <a:r>
              <a:rPr lang="en" sz="2400">
                <a:solidFill>
                  <a:srgbClr val="FFFFFF"/>
                </a:solidFill>
              </a:rPr>
              <a:t>People </a:t>
            </a:r>
            <a:r>
              <a:rPr b="1" lang="en" sz="2400">
                <a:solidFill>
                  <a:srgbClr val="FFFFFF"/>
                </a:solidFill>
              </a:rPr>
              <a:t>know what works for them </a:t>
            </a:r>
            <a:r>
              <a:rPr lang="en" sz="2400">
                <a:solidFill>
                  <a:srgbClr val="FFFFFF"/>
                </a:solidFill>
              </a:rPr>
              <a:t>and professionals need to learn from people.</a:t>
            </a:r>
            <a:endParaRPr sz="2400">
              <a:solidFill>
                <a:srgbClr val="FFFFFF"/>
              </a:solidFill>
            </a:endParaRPr>
          </a:p>
          <a:p>
            <a:pPr indent="0" lvl="0" marL="0" rtl="0" algn="l">
              <a:spcBef>
                <a:spcPts val="1200"/>
              </a:spcBef>
              <a:spcAft>
                <a:spcPts val="0"/>
              </a:spcAft>
              <a:buClr>
                <a:schemeClr val="dk1"/>
              </a:buClr>
              <a:buSzPts val="1100"/>
              <a:buFont typeface="Arial"/>
              <a:buNone/>
            </a:pPr>
            <a:r>
              <a:rPr lang="en" sz="2400">
                <a:solidFill>
                  <a:srgbClr val="FFFFFF"/>
                </a:solidFill>
              </a:rPr>
              <a:t>•</a:t>
            </a:r>
            <a:r>
              <a:rPr lang="en" sz="2400">
                <a:solidFill>
                  <a:srgbClr val="FFFFFF"/>
                </a:solidFill>
              </a:rPr>
              <a:t>People </a:t>
            </a:r>
            <a:r>
              <a:rPr b="1" lang="en" sz="2400">
                <a:solidFill>
                  <a:srgbClr val="FFFFFF"/>
                </a:solidFill>
              </a:rPr>
              <a:t>make contributions</a:t>
            </a:r>
            <a:r>
              <a:rPr lang="en" sz="2400">
                <a:solidFill>
                  <a:srgbClr val="FFFFFF"/>
                </a:solidFill>
              </a:rPr>
              <a:t> of resources (money, materials, labor) for these programmes.</a:t>
            </a:r>
            <a:endParaRPr sz="2400">
              <a:solidFill>
                <a:srgbClr val="FFFFFF"/>
              </a:solidFill>
            </a:endParaRPr>
          </a:p>
          <a:p>
            <a:pPr indent="0" lvl="0" marL="0" rtl="0" algn="l">
              <a:spcBef>
                <a:spcPts val="1200"/>
              </a:spcBef>
              <a:spcAft>
                <a:spcPts val="0"/>
              </a:spcAft>
              <a:buClr>
                <a:schemeClr val="dk1"/>
              </a:buClr>
              <a:buSzPts val="1100"/>
              <a:buFont typeface="Arial"/>
              <a:buNone/>
            </a:pPr>
            <a:r>
              <a:rPr lang="en" sz="2400">
                <a:solidFill>
                  <a:srgbClr val="FFFFFF"/>
                </a:solidFill>
              </a:rPr>
              <a:t>•</a:t>
            </a:r>
            <a:r>
              <a:rPr lang="en" sz="2400">
                <a:solidFill>
                  <a:srgbClr val="FFFFFF"/>
                </a:solidFill>
              </a:rPr>
              <a:t>People </a:t>
            </a:r>
            <a:r>
              <a:rPr b="1" lang="en" sz="2400">
                <a:solidFill>
                  <a:srgbClr val="FFFFFF"/>
                </a:solidFill>
              </a:rPr>
              <a:t>become</a:t>
            </a:r>
            <a:r>
              <a:rPr lang="en" sz="2400">
                <a:solidFill>
                  <a:srgbClr val="FFFFFF"/>
                </a:solidFill>
              </a:rPr>
              <a:t> </a:t>
            </a:r>
            <a:r>
              <a:rPr b="1" lang="en" sz="2400">
                <a:solidFill>
                  <a:srgbClr val="FFFFFF"/>
                </a:solidFill>
              </a:rPr>
              <a:t>committed</a:t>
            </a:r>
            <a:r>
              <a:rPr lang="en" sz="2400">
                <a:solidFill>
                  <a:srgbClr val="FFFFFF"/>
                </a:solidFill>
              </a:rPr>
              <a:t> to activities that they have helped develop.</a:t>
            </a:r>
            <a:endParaRPr sz="2400">
              <a:solidFill>
                <a:srgbClr val="FFFFFF"/>
              </a:solidFill>
            </a:endParaRPr>
          </a:p>
          <a:p>
            <a:pPr indent="0" lvl="0" marL="0" rtl="0" algn="l">
              <a:spcBef>
                <a:spcPts val="1200"/>
              </a:spcBef>
              <a:spcAft>
                <a:spcPts val="0"/>
              </a:spcAft>
              <a:buClr>
                <a:schemeClr val="dk1"/>
              </a:buClr>
              <a:buSzPts val="1100"/>
              <a:buFont typeface="Arial"/>
              <a:buNone/>
            </a:pPr>
            <a:r>
              <a:rPr lang="en" sz="2400">
                <a:solidFill>
                  <a:srgbClr val="FFFFFF"/>
                </a:solidFill>
              </a:rPr>
              <a:t>•</a:t>
            </a:r>
            <a:r>
              <a:rPr lang="en" sz="2400">
                <a:solidFill>
                  <a:srgbClr val="FFFFFF"/>
                </a:solidFill>
              </a:rPr>
              <a:t>People can </a:t>
            </a:r>
            <a:r>
              <a:rPr b="1" lang="en" sz="2400">
                <a:solidFill>
                  <a:srgbClr val="FFFFFF"/>
                </a:solidFill>
              </a:rPr>
              <a:t>develop skills, knowledge and experience </a:t>
            </a:r>
            <a:r>
              <a:rPr lang="en" sz="2400">
                <a:solidFill>
                  <a:srgbClr val="FFFFFF"/>
                </a:solidFill>
              </a:rPr>
              <a:t>that will aid them in their future work.</a:t>
            </a:r>
            <a:endParaRPr sz="2400">
              <a:solidFill>
                <a:srgbClr val="FFFFFF"/>
              </a:solidFill>
            </a:endParaRPr>
          </a:p>
          <a:p>
            <a:pPr indent="0" lvl="0" marL="0" rtl="0" algn="l">
              <a:spcBef>
                <a:spcPts val="640"/>
              </a:spcBef>
              <a:spcAft>
                <a:spcPts val="0"/>
              </a:spcAft>
              <a:buNone/>
            </a:pPr>
            <a:r>
              <a:t/>
            </a:r>
            <a:endParaRPr sz="2400">
              <a:solidFill>
                <a:srgbClr val="FFFFFF"/>
              </a:solidFill>
            </a:endParaRPr>
          </a:p>
        </p:txBody>
      </p:sp>
      <p:pic>
        <p:nvPicPr>
          <p:cNvPr id="241" name="Google Shape;241;p41"/>
          <p:cNvPicPr preferRelativeResize="0"/>
          <p:nvPr/>
        </p:nvPicPr>
        <p:blipFill>
          <a:blip r:embed="rId3">
            <a:alphaModFix/>
          </a:blip>
          <a:stretch>
            <a:fillRect/>
          </a:stretch>
        </p:blipFill>
        <p:spPr>
          <a:xfrm>
            <a:off x="1882713" y="4834517"/>
            <a:ext cx="5591175" cy="1257300"/>
          </a:xfrm>
          <a:prstGeom prst="rect">
            <a:avLst/>
          </a:prstGeom>
          <a:noFill/>
          <a:ln>
            <a:noFill/>
          </a:ln>
        </p:spPr>
      </p:pic>
      <p:pic>
        <p:nvPicPr>
          <p:cNvPr id="242" name="Google Shape;242;p41"/>
          <p:cNvPicPr preferRelativeResize="0"/>
          <p:nvPr/>
        </p:nvPicPr>
        <p:blipFill>
          <a:blip r:embed="rId4">
            <a:alphaModFix/>
          </a:blip>
          <a:stretch>
            <a:fillRect/>
          </a:stretch>
        </p:blipFill>
        <p:spPr>
          <a:xfrm>
            <a:off x="2092263" y="5005967"/>
            <a:ext cx="5172075" cy="914400"/>
          </a:xfrm>
          <a:prstGeom prst="rect">
            <a:avLst/>
          </a:prstGeom>
          <a:noFill/>
          <a:ln>
            <a:noFill/>
          </a:ln>
        </p:spPr>
      </p:pic>
      <p:sp>
        <p:nvSpPr>
          <p:cNvPr id="243" name="Google Shape;243;p41"/>
          <p:cNvSpPr txBox="1"/>
          <p:nvPr/>
        </p:nvSpPr>
        <p:spPr>
          <a:xfrm>
            <a:off x="1709950" y="5920375"/>
            <a:ext cx="7339200" cy="85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rgbClr val="FFFFFF"/>
                </a:solidFill>
              </a:rPr>
              <a:t>Give me ownership and I will change the world...</a:t>
            </a:r>
            <a:endParaRPr sz="1900">
              <a:solidFill>
                <a:srgbClr val="FFFFF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xEl>
                                              <p:pRg end="0" st="0"/>
                                            </p:txEl>
                                          </p:spTgt>
                                        </p:tgtEl>
                                        <p:attrNameLst>
                                          <p:attrName>style.visibility</p:attrName>
                                        </p:attrNameLst>
                                      </p:cBhvr>
                                      <p:to>
                                        <p:strVal val="visible"/>
                                      </p:to>
                                    </p:set>
                                    <p:animEffect filter="fade" transition="in">
                                      <p:cBhvr>
                                        <p:cTn dur="1000"/>
                                        <p:tgtEl>
                                          <p:spTgt spid="24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xEl>
                                              <p:pRg end="1" st="1"/>
                                            </p:txEl>
                                          </p:spTgt>
                                        </p:tgtEl>
                                        <p:attrNameLst>
                                          <p:attrName>style.visibility</p:attrName>
                                        </p:attrNameLst>
                                      </p:cBhvr>
                                      <p:to>
                                        <p:strVal val="visible"/>
                                      </p:to>
                                    </p:set>
                                    <p:animEffect filter="fade" transition="in">
                                      <p:cBhvr>
                                        <p:cTn dur="1000"/>
                                        <p:tgtEl>
                                          <p:spTgt spid="24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xEl>
                                              <p:pRg end="2" st="2"/>
                                            </p:txEl>
                                          </p:spTgt>
                                        </p:tgtEl>
                                        <p:attrNameLst>
                                          <p:attrName>style.visibility</p:attrName>
                                        </p:attrNameLst>
                                      </p:cBhvr>
                                      <p:to>
                                        <p:strVal val="visible"/>
                                      </p:to>
                                    </p:set>
                                    <p:animEffect filter="fade" transition="in">
                                      <p:cBhvr>
                                        <p:cTn dur="1000"/>
                                        <p:tgtEl>
                                          <p:spTgt spid="24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xEl>
                                              <p:pRg end="3" st="3"/>
                                            </p:txEl>
                                          </p:spTgt>
                                        </p:tgtEl>
                                        <p:attrNameLst>
                                          <p:attrName>style.visibility</p:attrName>
                                        </p:attrNameLst>
                                      </p:cBhvr>
                                      <p:to>
                                        <p:strVal val="visible"/>
                                      </p:to>
                                    </p:set>
                                    <p:animEffect filter="fade" transition="in">
                                      <p:cBhvr>
                                        <p:cTn dur="1000"/>
                                        <p:tgtEl>
                                          <p:spTgt spid="24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xEl>
                                              <p:pRg end="4" st="4"/>
                                            </p:txEl>
                                          </p:spTgt>
                                        </p:tgtEl>
                                        <p:attrNameLst>
                                          <p:attrName>style.visibility</p:attrName>
                                        </p:attrNameLst>
                                      </p:cBhvr>
                                      <p:to>
                                        <p:strVal val="visible"/>
                                      </p:to>
                                    </p:set>
                                    <p:animEffect filter="fade" transition="in">
                                      <p:cBhvr>
                                        <p:cTn dur="1000"/>
                                        <p:tgtEl>
                                          <p:spTgt spid="240">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42"/>
          <p:cNvSpPr txBox="1"/>
          <p:nvPr>
            <p:ph type="title"/>
          </p:nvPr>
        </p:nvSpPr>
        <p:spPr>
          <a:xfrm>
            <a:off x="311700" y="-255675"/>
            <a:ext cx="8520600" cy="1612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Participatory video</a:t>
            </a:r>
            <a:endParaRPr/>
          </a:p>
        </p:txBody>
      </p:sp>
      <p:pic>
        <p:nvPicPr>
          <p:cNvPr descr="This is a video about the amazing tool of participatory video, as practiced by InsightShare (www.insightshare.org). This introductory video features examples from InsightShare projects in Nigeria, Peru, Malawi, India, Rwanda, UK, Uganda, China, South Africa and Ghana.&#10;&#10;'Insights into Participatory Video' is essential viewing for anyone interested in learning more about participatory video and how InsightShare has used this method to enable various groups and communities to tell their own stories in their own words. It describes the basic participatory video process, the decision-making stages, community-based screenings and using the resulting video messages as advocacy tools for a variety of audiences.&#10;&#10;'Insights into Participatory Video' is essential viewing for anyone interested in learning more about Participatory Video and how InsightShare has used this method to enable various groups and communities to tell their own stories in their own words.  It describes the basic PV process, the decision-making stages, community-based screenings and using the resulting video messages as advocacy tools for a variety of audiences.&#10;&#10;InsightShare uses Participatory Video as a tool for individuals and groups to grow in self-confidence and trust, and to build skills to act for change. Our Participatory Video methods value local knowledge, build bridges between communities and decision-makers, and enable people to develop greater control over the decisions affecting their lives.&#10;&#10;For more information:&#10;www.insightshare.org" id="249" name="Google Shape;249;p42" title="Insights into Participatory Video">
            <a:hlinkClick r:id="rId3"/>
          </p:cNvPr>
          <p:cNvPicPr preferRelativeResize="0"/>
          <p:nvPr/>
        </p:nvPicPr>
        <p:blipFill>
          <a:blip r:embed="rId4">
            <a:alphaModFix/>
          </a:blip>
          <a:stretch>
            <a:fillRect/>
          </a:stretch>
        </p:blipFill>
        <p:spPr>
          <a:xfrm>
            <a:off x="487938" y="912375"/>
            <a:ext cx="7927475" cy="59456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3"/>
          <p:cNvSpPr txBox="1"/>
          <p:nvPr>
            <p:ph type="title"/>
          </p:nvPr>
        </p:nvSpPr>
        <p:spPr>
          <a:xfrm>
            <a:off x="311700" y="146278"/>
            <a:ext cx="8520600" cy="996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Main methods and key components for researchers</a:t>
            </a:r>
            <a:endParaRPr/>
          </a:p>
        </p:txBody>
      </p:sp>
      <p:sp>
        <p:nvSpPr>
          <p:cNvPr id="255" name="Google Shape;255;p43"/>
          <p:cNvSpPr txBox="1"/>
          <p:nvPr>
            <p:ph idx="1" type="body"/>
          </p:nvPr>
        </p:nvSpPr>
        <p:spPr>
          <a:xfrm>
            <a:off x="270800" y="1398675"/>
            <a:ext cx="8520600" cy="52791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700"/>
              <a:t>“Zero step”</a:t>
            </a:r>
            <a:endParaRPr sz="2700"/>
          </a:p>
          <a:p>
            <a:pPr indent="0" lvl="0" marL="0" rtl="0" algn="l">
              <a:spcBef>
                <a:spcPts val="640"/>
              </a:spcBef>
              <a:spcAft>
                <a:spcPts val="0"/>
              </a:spcAft>
              <a:buNone/>
            </a:pPr>
            <a:r>
              <a:rPr lang="en" sz="2700"/>
              <a:t>-the step that comes before the so-called “first” step of defining the problem - involves “deep hanging out” and getting to know the community and their experiences</a:t>
            </a:r>
            <a:endParaRPr sz="2700"/>
          </a:p>
          <a:p>
            <a:pPr indent="0" lvl="0" marL="0" rtl="0" algn="l">
              <a:spcBef>
                <a:spcPts val="640"/>
              </a:spcBef>
              <a:spcAft>
                <a:spcPts val="0"/>
              </a:spcAft>
              <a:buNone/>
            </a:pPr>
            <a:r>
              <a:rPr lang="en" sz="2700"/>
              <a:t>“Iteration”</a:t>
            </a:r>
            <a:endParaRPr sz="2700"/>
          </a:p>
          <a:p>
            <a:pPr indent="0" lvl="0" marL="0" rtl="0" algn="l">
              <a:spcBef>
                <a:spcPts val="640"/>
              </a:spcBef>
              <a:spcAft>
                <a:spcPts val="0"/>
              </a:spcAft>
              <a:buNone/>
            </a:pPr>
            <a:r>
              <a:rPr lang="en" sz="2700"/>
              <a:t>-means continuously trying things out so that new ideas are low stakes and enable learning from failure</a:t>
            </a:r>
            <a:endParaRPr sz="2700"/>
          </a:p>
          <a:p>
            <a:pPr indent="0" lvl="0" marL="0" rtl="0" algn="l">
              <a:spcBef>
                <a:spcPts val="640"/>
              </a:spcBef>
              <a:spcAft>
                <a:spcPts val="0"/>
              </a:spcAft>
              <a:buNone/>
            </a:pPr>
            <a:r>
              <a:rPr lang="en" sz="2700"/>
              <a:t>“Organizational diversity”</a:t>
            </a:r>
            <a:endParaRPr sz="2700"/>
          </a:p>
          <a:p>
            <a:pPr indent="0" lvl="0" marL="0" rtl="0" algn="l">
              <a:spcBef>
                <a:spcPts val="640"/>
              </a:spcBef>
              <a:spcAft>
                <a:spcPts val="0"/>
              </a:spcAft>
              <a:buNone/>
            </a:pPr>
            <a:r>
              <a:rPr lang="en" sz="2700"/>
              <a:t>-recognizing that the more diversity in voices, the more different aspects of the problem (and potential solutions) will come to light</a:t>
            </a:r>
            <a:endParaRPr sz="27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xEl>
                                              <p:pRg end="0" st="0"/>
                                            </p:txEl>
                                          </p:spTgt>
                                        </p:tgtEl>
                                        <p:attrNameLst>
                                          <p:attrName>style.visibility</p:attrName>
                                        </p:attrNameLst>
                                      </p:cBhvr>
                                      <p:to>
                                        <p:strVal val="visible"/>
                                      </p:to>
                                    </p:set>
                                    <p:animEffect filter="fade" transition="in">
                                      <p:cBhvr>
                                        <p:cTn dur="1000"/>
                                        <p:tgtEl>
                                          <p:spTgt spid="25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xEl>
                                              <p:pRg end="1" st="1"/>
                                            </p:txEl>
                                          </p:spTgt>
                                        </p:tgtEl>
                                        <p:attrNameLst>
                                          <p:attrName>style.visibility</p:attrName>
                                        </p:attrNameLst>
                                      </p:cBhvr>
                                      <p:to>
                                        <p:strVal val="visible"/>
                                      </p:to>
                                    </p:set>
                                    <p:animEffect filter="fade" transition="in">
                                      <p:cBhvr>
                                        <p:cTn dur="1000"/>
                                        <p:tgtEl>
                                          <p:spTgt spid="25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xEl>
                                              <p:pRg end="2" st="2"/>
                                            </p:txEl>
                                          </p:spTgt>
                                        </p:tgtEl>
                                        <p:attrNameLst>
                                          <p:attrName>style.visibility</p:attrName>
                                        </p:attrNameLst>
                                      </p:cBhvr>
                                      <p:to>
                                        <p:strVal val="visible"/>
                                      </p:to>
                                    </p:set>
                                    <p:animEffect filter="fade" transition="in">
                                      <p:cBhvr>
                                        <p:cTn dur="1000"/>
                                        <p:tgtEl>
                                          <p:spTgt spid="25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xEl>
                                              <p:pRg end="3" st="3"/>
                                            </p:txEl>
                                          </p:spTgt>
                                        </p:tgtEl>
                                        <p:attrNameLst>
                                          <p:attrName>style.visibility</p:attrName>
                                        </p:attrNameLst>
                                      </p:cBhvr>
                                      <p:to>
                                        <p:strVal val="visible"/>
                                      </p:to>
                                    </p:set>
                                    <p:animEffect filter="fade" transition="in">
                                      <p:cBhvr>
                                        <p:cTn dur="1000"/>
                                        <p:tgtEl>
                                          <p:spTgt spid="25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xEl>
                                              <p:pRg end="4" st="4"/>
                                            </p:txEl>
                                          </p:spTgt>
                                        </p:tgtEl>
                                        <p:attrNameLst>
                                          <p:attrName>style.visibility</p:attrName>
                                        </p:attrNameLst>
                                      </p:cBhvr>
                                      <p:to>
                                        <p:strVal val="visible"/>
                                      </p:to>
                                    </p:set>
                                    <p:animEffect filter="fade" transition="in">
                                      <p:cBhvr>
                                        <p:cTn dur="1000"/>
                                        <p:tgtEl>
                                          <p:spTgt spid="25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xEl>
                                              <p:pRg end="5" st="5"/>
                                            </p:txEl>
                                          </p:spTgt>
                                        </p:tgtEl>
                                        <p:attrNameLst>
                                          <p:attrName>style.visibility</p:attrName>
                                        </p:attrNameLst>
                                      </p:cBhvr>
                                      <p:to>
                                        <p:strVal val="visible"/>
                                      </p:to>
                                    </p:set>
                                    <p:animEffect filter="fade" transition="in">
                                      <p:cBhvr>
                                        <p:cTn dur="1000"/>
                                        <p:tgtEl>
                                          <p:spTgt spid="25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4"/>
          <p:cNvSpPr txBox="1"/>
          <p:nvPr>
            <p:ph type="title"/>
          </p:nvPr>
        </p:nvSpPr>
        <p:spPr>
          <a:xfrm>
            <a:off x="457200" y="274650"/>
            <a:ext cx="4778400" cy="1143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Examples: </a:t>
            </a:r>
            <a:endParaRPr/>
          </a:p>
        </p:txBody>
      </p:sp>
      <p:pic>
        <p:nvPicPr>
          <p:cNvPr id="261" name="Google Shape;261;p44"/>
          <p:cNvPicPr preferRelativeResize="0"/>
          <p:nvPr/>
        </p:nvPicPr>
        <p:blipFill>
          <a:blip r:embed="rId3">
            <a:alphaModFix/>
          </a:blip>
          <a:stretch>
            <a:fillRect/>
          </a:stretch>
        </p:blipFill>
        <p:spPr>
          <a:xfrm>
            <a:off x="4662250" y="274650"/>
            <a:ext cx="4180925" cy="5226163"/>
          </a:xfrm>
          <a:prstGeom prst="rect">
            <a:avLst/>
          </a:prstGeom>
          <a:noFill/>
          <a:ln>
            <a:noFill/>
          </a:ln>
        </p:spPr>
      </p:pic>
      <p:sp>
        <p:nvSpPr>
          <p:cNvPr id="262" name="Google Shape;262;p44"/>
          <p:cNvSpPr txBox="1"/>
          <p:nvPr>
            <p:ph idx="1" type="body"/>
          </p:nvPr>
        </p:nvSpPr>
        <p:spPr>
          <a:xfrm>
            <a:off x="201525" y="1540025"/>
            <a:ext cx="40095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500"/>
              <a:t>The Civic Laboratory “is a feminist, anti-colonial, marine science laboratory. This means our methods foreground values of equity, humility, and justice. We specialize in community-based and citizen science monitoring of plastic pollution, particularly of plastics in food webs”</a:t>
            </a:r>
            <a:endParaRPr sz="2500"/>
          </a:p>
        </p:txBody>
      </p:sp>
      <p:pic>
        <p:nvPicPr>
          <p:cNvPr id="263" name="Google Shape;263;p44"/>
          <p:cNvPicPr preferRelativeResize="0"/>
          <p:nvPr/>
        </p:nvPicPr>
        <p:blipFill>
          <a:blip r:embed="rId4">
            <a:alphaModFix/>
          </a:blip>
          <a:stretch>
            <a:fillRect/>
          </a:stretch>
        </p:blipFill>
        <p:spPr>
          <a:xfrm>
            <a:off x="4135850" y="4069450"/>
            <a:ext cx="5098399" cy="2723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7"/>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This week</a:t>
            </a:r>
            <a:endParaRPr/>
          </a:p>
        </p:txBody>
      </p:sp>
      <p:sp>
        <p:nvSpPr>
          <p:cNvPr id="145" name="Google Shape;145;p27"/>
          <p:cNvSpPr txBox="1"/>
          <p:nvPr>
            <p:ph idx="1" type="body"/>
          </p:nvPr>
        </p:nvSpPr>
        <p:spPr>
          <a:xfrm>
            <a:off x="311700" y="1536625"/>
            <a:ext cx="81405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600"/>
              <a:t>-Participatory / advocacy research paradigm</a:t>
            </a:r>
            <a:endParaRPr sz="2600"/>
          </a:p>
          <a:p>
            <a:pPr indent="0" lvl="0" marL="0" rtl="0" algn="l">
              <a:spcBef>
                <a:spcPts val="640"/>
              </a:spcBef>
              <a:spcAft>
                <a:spcPts val="0"/>
              </a:spcAft>
              <a:buNone/>
            </a:pPr>
            <a:r>
              <a:rPr lang="en" sz="2600"/>
              <a:t>-Learn about histories of participatory research</a:t>
            </a:r>
            <a:endParaRPr sz="2600"/>
          </a:p>
          <a:p>
            <a:pPr indent="0" lvl="0" marL="0" rtl="0" algn="l">
              <a:spcBef>
                <a:spcPts val="640"/>
              </a:spcBef>
              <a:spcAft>
                <a:spcPts val="0"/>
              </a:spcAft>
              <a:buNone/>
            </a:pPr>
            <a:r>
              <a:rPr lang="en" sz="2600"/>
              <a:t>-Why it can work</a:t>
            </a:r>
            <a:endParaRPr sz="2600"/>
          </a:p>
          <a:p>
            <a:pPr indent="0" lvl="0" marL="0" rtl="0" algn="l">
              <a:spcBef>
                <a:spcPts val="640"/>
              </a:spcBef>
              <a:spcAft>
                <a:spcPts val="0"/>
              </a:spcAft>
              <a:buNone/>
            </a:pPr>
            <a:r>
              <a:rPr lang="en" sz="2600"/>
              <a:t>-What are the challenges and limitations</a:t>
            </a:r>
            <a:endParaRPr sz="2600"/>
          </a:p>
          <a:p>
            <a:pPr indent="0" lvl="0" marL="0" rtl="0" algn="l">
              <a:spcBef>
                <a:spcPts val="640"/>
              </a:spcBef>
              <a:spcAft>
                <a:spcPts val="0"/>
              </a:spcAft>
              <a:buNone/>
            </a:pPr>
            <a:r>
              <a:rPr lang="en" sz="2600"/>
              <a:t>-Things to be aware of for researchers</a:t>
            </a:r>
            <a:endParaRPr sz="2600"/>
          </a:p>
          <a:p>
            <a:pPr indent="0" lvl="0" marL="0" rtl="0" algn="l">
              <a:spcBef>
                <a:spcPts val="640"/>
              </a:spcBef>
              <a:spcAft>
                <a:spcPts val="0"/>
              </a:spcAft>
              <a:buNone/>
            </a:pPr>
            <a:r>
              <a:rPr lang="en" sz="2600"/>
              <a:t>-Decolonizing research methodologies</a:t>
            </a:r>
            <a:endParaRPr sz="2600"/>
          </a:p>
          <a:p>
            <a:pPr indent="0" lvl="0" marL="0" rtl="0" algn="l">
              <a:spcBef>
                <a:spcPts val="640"/>
              </a:spcBef>
              <a:spcAft>
                <a:spcPts val="0"/>
              </a:spcAft>
              <a:buNone/>
            </a:pPr>
            <a:r>
              <a:rPr lang="en" sz="2600"/>
              <a:t>-Indigenous knowledge systems and ethical relationships</a:t>
            </a:r>
            <a:endParaRPr sz="2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5"/>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The Public Lab </a:t>
            </a:r>
            <a:endParaRPr/>
          </a:p>
        </p:txBody>
      </p:sp>
      <p:sp>
        <p:nvSpPr>
          <p:cNvPr id="269" name="Google Shape;269;p45"/>
          <p:cNvSpPr txBox="1"/>
          <p:nvPr>
            <p:ph idx="1" type="body"/>
          </p:nvPr>
        </p:nvSpPr>
        <p:spPr>
          <a:xfrm>
            <a:off x="311700" y="1536633"/>
            <a:ext cx="33606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500"/>
              <a:t>“Public Lab is a community where you can learn how to investigate environmental concerns. Using inexpensive DIY techniques, we seek to change how people see the world in environmental, social, and political terms.”</a:t>
            </a:r>
            <a:endParaRPr sz="2500"/>
          </a:p>
        </p:txBody>
      </p:sp>
      <p:pic>
        <p:nvPicPr>
          <p:cNvPr id="270" name="Google Shape;270;p45"/>
          <p:cNvPicPr preferRelativeResize="0"/>
          <p:nvPr/>
        </p:nvPicPr>
        <p:blipFill>
          <a:blip r:embed="rId3">
            <a:alphaModFix/>
          </a:blip>
          <a:stretch>
            <a:fillRect/>
          </a:stretch>
        </p:blipFill>
        <p:spPr>
          <a:xfrm>
            <a:off x="3824700" y="1560167"/>
            <a:ext cx="5166901" cy="290390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6"/>
          <p:cNvSpPr txBox="1"/>
          <p:nvPr>
            <p:ph type="title"/>
          </p:nvPr>
        </p:nvSpPr>
        <p:spPr>
          <a:xfrm>
            <a:off x="457200" y="274638"/>
            <a:ext cx="8229600" cy="1143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Some examples of participatory projects in NYC</a:t>
            </a:r>
            <a:endParaRPr/>
          </a:p>
        </p:txBody>
      </p:sp>
      <p:sp>
        <p:nvSpPr>
          <p:cNvPr id="276" name="Google Shape;276;p46"/>
          <p:cNvSpPr txBox="1"/>
          <p:nvPr>
            <p:ph idx="1" type="body"/>
          </p:nvPr>
        </p:nvSpPr>
        <p:spPr>
          <a:xfrm>
            <a:off x="457200" y="2002775"/>
            <a:ext cx="5419500" cy="41235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NYC Water Trail Association</a:t>
            </a:r>
            <a:endParaRPr sz="2400"/>
          </a:p>
          <a:p>
            <a:pPr indent="0" lvl="0" marL="0" rtl="0" algn="l">
              <a:spcBef>
                <a:spcPts val="360"/>
              </a:spcBef>
              <a:spcAft>
                <a:spcPts val="0"/>
              </a:spcAft>
              <a:buNone/>
            </a:pPr>
            <a:r>
              <a:rPr lang="en" sz="2400"/>
              <a:t>Volunteers monitor fecal coliform bacteria in NYC waterways</a:t>
            </a:r>
            <a:endParaRPr sz="2400"/>
          </a:p>
          <a:p>
            <a:pPr indent="0" lvl="0" marL="0" rtl="0" algn="l">
              <a:spcBef>
                <a:spcPts val="360"/>
              </a:spcBef>
              <a:spcAft>
                <a:spcPts val="0"/>
              </a:spcAft>
              <a:buNone/>
            </a:pPr>
            <a:r>
              <a:t/>
            </a:r>
            <a:endParaRPr sz="2400"/>
          </a:p>
          <a:p>
            <a:pPr indent="0" lvl="0" marL="0" rtl="0" algn="l">
              <a:spcBef>
                <a:spcPts val="360"/>
              </a:spcBef>
              <a:spcAft>
                <a:spcPts val="0"/>
              </a:spcAft>
              <a:buNone/>
            </a:pPr>
            <a:r>
              <a:rPr lang="en" sz="2400"/>
              <a:t>In 2017, a group along Coney Island Creek identified higher than normal bacteria counts and found that an apartment complex was illegally dumping sewage</a:t>
            </a:r>
            <a:endParaRPr sz="2400"/>
          </a:p>
          <a:p>
            <a:pPr indent="0" lvl="0" marL="0" rtl="0" algn="l">
              <a:spcBef>
                <a:spcPts val="360"/>
              </a:spcBef>
              <a:spcAft>
                <a:spcPts val="0"/>
              </a:spcAft>
              <a:buNone/>
            </a:pPr>
            <a:r>
              <a:t/>
            </a:r>
            <a:endParaRPr sz="2400"/>
          </a:p>
          <a:p>
            <a:pPr indent="0" lvl="0" marL="0" rtl="0" algn="l">
              <a:spcBef>
                <a:spcPts val="360"/>
              </a:spcBef>
              <a:spcAft>
                <a:spcPts val="0"/>
              </a:spcAft>
              <a:buNone/>
            </a:pPr>
            <a:r>
              <a:rPr lang="en" sz="2400"/>
              <a:t>The apartment buildings were fined $400,000</a:t>
            </a:r>
            <a:endParaRPr sz="2400"/>
          </a:p>
        </p:txBody>
      </p:sp>
      <p:pic>
        <p:nvPicPr>
          <p:cNvPr id="277" name="Google Shape;277;p46"/>
          <p:cNvPicPr preferRelativeResize="0"/>
          <p:nvPr/>
        </p:nvPicPr>
        <p:blipFill>
          <a:blip r:embed="rId3">
            <a:alphaModFix/>
          </a:blip>
          <a:stretch>
            <a:fillRect/>
          </a:stretch>
        </p:blipFill>
        <p:spPr>
          <a:xfrm>
            <a:off x="6503975" y="1570346"/>
            <a:ext cx="2487625" cy="3072925"/>
          </a:xfrm>
          <a:prstGeom prst="rect">
            <a:avLst/>
          </a:prstGeom>
          <a:noFill/>
          <a:ln>
            <a:noFill/>
          </a:ln>
        </p:spPr>
      </p:pic>
      <p:pic>
        <p:nvPicPr>
          <p:cNvPr id="278" name="Google Shape;278;p46"/>
          <p:cNvPicPr preferRelativeResize="0"/>
          <p:nvPr/>
        </p:nvPicPr>
        <p:blipFill>
          <a:blip r:embed="rId4">
            <a:alphaModFix/>
          </a:blip>
          <a:stretch>
            <a:fillRect/>
          </a:stretch>
        </p:blipFill>
        <p:spPr>
          <a:xfrm>
            <a:off x="6083075" y="4846246"/>
            <a:ext cx="2908523" cy="190993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47"/>
          <p:cNvSpPr txBox="1"/>
          <p:nvPr>
            <p:ph type="title"/>
          </p:nvPr>
        </p:nvSpPr>
        <p:spPr>
          <a:xfrm>
            <a:off x="457200" y="274638"/>
            <a:ext cx="8229600" cy="1143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Morris Justice Project and “sidewalk science”</a:t>
            </a:r>
            <a:endParaRPr sz="3600"/>
          </a:p>
        </p:txBody>
      </p:sp>
      <p:sp>
        <p:nvSpPr>
          <p:cNvPr id="284" name="Google Shape;284;p47"/>
          <p:cNvSpPr txBox="1"/>
          <p:nvPr>
            <p:ph idx="1" type="body"/>
          </p:nvPr>
        </p:nvSpPr>
        <p:spPr>
          <a:xfrm>
            <a:off x="212425" y="1600200"/>
            <a:ext cx="27411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A group of researchers from the CUNY graduate center and community members studying the impact of stop-and-frisk policies on communities of color in NYC</a:t>
            </a:r>
            <a:endParaRPr sz="2400"/>
          </a:p>
        </p:txBody>
      </p:sp>
      <p:pic>
        <p:nvPicPr>
          <p:cNvPr id="285" name="Google Shape;285;p47"/>
          <p:cNvPicPr preferRelativeResize="0"/>
          <p:nvPr/>
        </p:nvPicPr>
        <p:blipFill>
          <a:blip r:embed="rId3">
            <a:alphaModFix/>
          </a:blip>
          <a:stretch>
            <a:fillRect/>
          </a:stretch>
        </p:blipFill>
        <p:spPr>
          <a:xfrm>
            <a:off x="5785255" y="1843452"/>
            <a:ext cx="3094870" cy="2061175"/>
          </a:xfrm>
          <a:prstGeom prst="rect">
            <a:avLst/>
          </a:prstGeom>
          <a:noFill/>
          <a:ln>
            <a:noFill/>
          </a:ln>
        </p:spPr>
      </p:pic>
      <p:pic>
        <p:nvPicPr>
          <p:cNvPr id="286" name="Google Shape;286;p47"/>
          <p:cNvPicPr preferRelativeResize="0"/>
          <p:nvPr/>
        </p:nvPicPr>
        <p:blipFill>
          <a:blip r:embed="rId4">
            <a:alphaModFix/>
          </a:blip>
          <a:stretch>
            <a:fillRect/>
          </a:stretch>
        </p:blipFill>
        <p:spPr>
          <a:xfrm>
            <a:off x="5897076" y="4314562"/>
            <a:ext cx="3292300" cy="2469225"/>
          </a:xfrm>
          <a:prstGeom prst="rect">
            <a:avLst/>
          </a:prstGeom>
          <a:noFill/>
          <a:ln>
            <a:noFill/>
          </a:ln>
        </p:spPr>
      </p:pic>
      <p:pic>
        <p:nvPicPr>
          <p:cNvPr id="287" name="Google Shape;287;p47"/>
          <p:cNvPicPr preferRelativeResize="0"/>
          <p:nvPr/>
        </p:nvPicPr>
        <p:blipFill>
          <a:blip r:embed="rId5">
            <a:alphaModFix/>
          </a:blip>
          <a:stretch>
            <a:fillRect/>
          </a:stretch>
        </p:blipFill>
        <p:spPr>
          <a:xfrm>
            <a:off x="3327575" y="2192225"/>
            <a:ext cx="2488850" cy="1866637"/>
          </a:xfrm>
          <a:prstGeom prst="rect">
            <a:avLst/>
          </a:prstGeom>
          <a:noFill/>
          <a:ln>
            <a:noFill/>
          </a:ln>
        </p:spPr>
      </p:pic>
      <p:pic>
        <p:nvPicPr>
          <p:cNvPr id="288" name="Google Shape;288;p47"/>
          <p:cNvPicPr preferRelativeResize="0"/>
          <p:nvPr/>
        </p:nvPicPr>
        <p:blipFill>
          <a:blip r:embed="rId6">
            <a:alphaModFix/>
          </a:blip>
          <a:stretch>
            <a:fillRect/>
          </a:stretch>
        </p:blipFill>
        <p:spPr>
          <a:xfrm>
            <a:off x="3137000" y="4479525"/>
            <a:ext cx="3014275" cy="2260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8"/>
          <p:cNvSpPr txBox="1"/>
          <p:nvPr>
            <p:ph type="title"/>
          </p:nvPr>
        </p:nvSpPr>
        <p:spPr>
          <a:xfrm>
            <a:off x="457200" y="274656"/>
            <a:ext cx="8229600" cy="1680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Context: degrees of engagement in participatory science</a:t>
            </a:r>
            <a:endParaRPr/>
          </a:p>
        </p:txBody>
      </p:sp>
      <p:sp>
        <p:nvSpPr>
          <p:cNvPr id="294" name="Google Shape;294;p48"/>
          <p:cNvSpPr txBox="1"/>
          <p:nvPr>
            <p:ph idx="1" type="body"/>
          </p:nvPr>
        </p:nvSpPr>
        <p:spPr>
          <a:xfrm>
            <a:off x="374250" y="1640650"/>
            <a:ext cx="8385600" cy="4526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sz="2000"/>
          </a:p>
          <a:p>
            <a:pPr indent="0" lvl="0" marL="0" rtl="0" algn="l">
              <a:spcBef>
                <a:spcPts val="360"/>
              </a:spcBef>
              <a:spcAft>
                <a:spcPts val="0"/>
              </a:spcAft>
              <a:buNone/>
            </a:pPr>
            <a:r>
              <a:t/>
            </a:r>
            <a:endParaRPr sz="2000"/>
          </a:p>
        </p:txBody>
      </p:sp>
      <p:pic>
        <p:nvPicPr>
          <p:cNvPr id="295" name="Google Shape;295;p48"/>
          <p:cNvPicPr preferRelativeResize="0"/>
          <p:nvPr>
            <p:ph idx="1" type="body"/>
          </p:nvPr>
        </p:nvPicPr>
        <p:blipFill rotWithShape="1">
          <a:blip r:embed="rId3">
            <a:alphaModFix/>
          </a:blip>
          <a:srcRect b="0" l="0" r="0" t="0"/>
          <a:stretch/>
        </p:blipFill>
        <p:spPr>
          <a:xfrm>
            <a:off x="1446550" y="2527751"/>
            <a:ext cx="6429300" cy="40971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49"/>
          <p:cNvSpPr txBox="1"/>
          <p:nvPr>
            <p:ph type="title"/>
          </p:nvPr>
        </p:nvSpPr>
        <p:spPr>
          <a:xfrm>
            <a:off x="457200" y="274638"/>
            <a:ext cx="8229600" cy="1143300"/>
          </a:xfrm>
          <a:prstGeom prst="rect">
            <a:avLst/>
          </a:prstGeom>
          <a:noFill/>
          <a:ln>
            <a:noFill/>
          </a:ln>
        </p:spPr>
        <p:txBody>
          <a:bodyPr anchorCtr="0" anchor="ctr" bIns="45700" lIns="91425" spcFirstLastPara="1" rIns="91425" wrap="square" tIns="45700">
            <a:noAutofit/>
          </a:bodyPr>
          <a:lstStyle/>
          <a:p>
            <a:pPr indent="0" lvl="0" marL="0" rtl="0" algn="ctr">
              <a:spcBef>
                <a:spcPts val="360"/>
              </a:spcBef>
              <a:spcAft>
                <a:spcPts val="0"/>
              </a:spcAft>
              <a:buNone/>
            </a:pPr>
            <a:r>
              <a:rPr lang="en" sz="3600">
                <a:solidFill>
                  <a:schemeClr val="lt1"/>
                </a:solidFill>
              </a:rPr>
              <a:t>T</a:t>
            </a:r>
            <a:r>
              <a:rPr lang="en" sz="3600">
                <a:solidFill>
                  <a:schemeClr val="lt1"/>
                </a:solidFill>
              </a:rPr>
              <a:t>ypes of projects:</a:t>
            </a:r>
            <a:endParaRPr sz="3600">
              <a:solidFill>
                <a:schemeClr val="lt1"/>
              </a:solidFill>
            </a:endParaRPr>
          </a:p>
        </p:txBody>
      </p:sp>
      <p:sp>
        <p:nvSpPr>
          <p:cNvPr id="301" name="Google Shape;301;p49"/>
          <p:cNvSpPr txBox="1"/>
          <p:nvPr/>
        </p:nvSpPr>
        <p:spPr>
          <a:xfrm>
            <a:off x="352425" y="1417929"/>
            <a:ext cx="8334300" cy="52266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100"/>
              <a:buNone/>
            </a:pPr>
            <a:r>
              <a:rPr lang="en" sz="2000">
                <a:solidFill>
                  <a:schemeClr val="lt1"/>
                </a:solidFill>
              </a:rPr>
              <a:t>a. </a:t>
            </a:r>
            <a:r>
              <a:rPr b="1" lang="en" sz="2000">
                <a:solidFill>
                  <a:schemeClr val="lt1"/>
                </a:solidFill>
              </a:rPr>
              <a:t>Contributory projects: </a:t>
            </a:r>
            <a:r>
              <a:rPr lang="en" sz="2000">
                <a:solidFill>
                  <a:schemeClr val="lt1"/>
                </a:solidFill>
              </a:rPr>
              <a:t>participants take part in data gathering, analyze the data at certain points in the project and help disseminate the results. Examples: eBird, bioblitz</a:t>
            </a:r>
            <a:endParaRPr sz="2000">
              <a:solidFill>
                <a:schemeClr val="lt1"/>
              </a:solidFill>
            </a:endParaRPr>
          </a:p>
          <a:p>
            <a:pPr indent="0" lvl="0" marL="0" rtl="0" algn="l">
              <a:spcBef>
                <a:spcPts val="360"/>
              </a:spcBef>
              <a:spcAft>
                <a:spcPts val="0"/>
              </a:spcAft>
              <a:buClr>
                <a:schemeClr val="dk1"/>
              </a:buClr>
              <a:buSzPts val="1100"/>
              <a:buFont typeface="Arial"/>
              <a:buNone/>
            </a:pPr>
            <a:r>
              <a:t/>
            </a:r>
            <a:endParaRPr sz="2000">
              <a:solidFill>
                <a:schemeClr val="lt1"/>
              </a:solidFill>
            </a:endParaRPr>
          </a:p>
          <a:p>
            <a:pPr indent="0" lvl="0" marL="0" rtl="0" algn="l">
              <a:spcBef>
                <a:spcPts val="360"/>
              </a:spcBef>
              <a:spcAft>
                <a:spcPts val="0"/>
              </a:spcAft>
              <a:buSzPts val="1100"/>
              <a:buNone/>
            </a:pPr>
            <a:r>
              <a:rPr lang="en" sz="2000">
                <a:solidFill>
                  <a:schemeClr val="lt1"/>
                </a:solidFill>
              </a:rPr>
              <a:t>b. </a:t>
            </a:r>
            <a:r>
              <a:rPr b="1" lang="en" sz="2000">
                <a:solidFill>
                  <a:schemeClr val="lt1"/>
                </a:solidFill>
              </a:rPr>
              <a:t>Collaborative projects:</a:t>
            </a:r>
            <a:r>
              <a:rPr lang="en" sz="2000">
                <a:solidFill>
                  <a:schemeClr val="lt1"/>
                </a:solidFill>
              </a:rPr>
              <a:t> as well as the above, the participants analyze samples and (on occasions) help design the study, interpret data, draw conclusions or disseminate the results. Example: Billion Oyster Project</a:t>
            </a:r>
            <a:endParaRPr sz="2000">
              <a:solidFill>
                <a:schemeClr val="lt1"/>
              </a:solidFill>
            </a:endParaRPr>
          </a:p>
          <a:p>
            <a:pPr indent="0" lvl="0" marL="0" rtl="0" algn="l">
              <a:spcBef>
                <a:spcPts val="360"/>
              </a:spcBef>
              <a:spcAft>
                <a:spcPts val="0"/>
              </a:spcAft>
              <a:buClr>
                <a:schemeClr val="dk1"/>
              </a:buClr>
              <a:buSzPts val="1100"/>
              <a:buFont typeface="Arial"/>
              <a:buNone/>
            </a:pPr>
            <a:r>
              <a:t/>
            </a:r>
            <a:endParaRPr sz="2000">
              <a:solidFill>
                <a:schemeClr val="lt1"/>
              </a:solidFill>
            </a:endParaRPr>
          </a:p>
          <a:p>
            <a:pPr indent="0" lvl="0" marL="0" rtl="0" algn="l">
              <a:spcBef>
                <a:spcPts val="360"/>
              </a:spcBef>
              <a:spcAft>
                <a:spcPts val="0"/>
              </a:spcAft>
              <a:buClr>
                <a:schemeClr val="dk1"/>
              </a:buClr>
              <a:buSzPts val="1100"/>
              <a:buFont typeface="Arial"/>
              <a:buNone/>
            </a:pPr>
            <a:r>
              <a:rPr lang="en" sz="2000">
                <a:solidFill>
                  <a:schemeClr val="lt1"/>
                </a:solidFill>
              </a:rPr>
              <a:t>c.</a:t>
            </a:r>
            <a:r>
              <a:rPr b="1" lang="en" sz="2000">
                <a:solidFill>
                  <a:schemeClr val="lt1"/>
                </a:solidFill>
              </a:rPr>
              <a:t> Co-created projects:</a:t>
            </a:r>
            <a:r>
              <a:rPr lang="en" sz="2000">
                <a:solidFill>
                  <a:schemeClr val="lt1"/>
                </a:solidFill>
              </a:rPr>
              <a:t> the participants collaborate in all stages of the project, including the defining of the questions, development of hypotheses, discussion of results and responding to further questions that might arise. Civic lab; Morris Justice Project</a:t>
            </a:r>
            <a:endParaRPr sz="1600">
              <a:solidFill>
                <a:schemeClr val="lt1"/>
              </a:solidFill>
            </a:endParaRPr>
          </a:p>
          <a:p>
            <a:pPr indent="0" lvl="0" marL="0" marR="0" rtl="0" algn="l">
              <a:spcBef>
                <a:spcPts val="0"/>
              </a:spcBef>
              <a:spcAft>
                <a:spcPts val="0"/>
              </a:spcAft>
              <a:buNone/>
            </a:pPr>
            <a:r>
              <a:rPr lang="en" sz="1600" u="sng">
                <a:solidFill>
                  <a:schemeClr val="dk1"/>
                </a:solidFill>
                <a:latin typeface="Arial"/>
                <a:ea typeface="Arial"/>
                <a:cs typeface="Arial"/>
                <a:sym typeface="Arial"/>
              </a:rPr>
              <a:t>	</a:t>
            </a:r>
            <a:endParaRPr sz="160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50"/>
          <p:cNvSpPr txBox="1"/>
          <p:nvPr>
            <p:ph type="title"/>
          </p:nvPr>
        </p:nvSpPr>
        <p:spPr>
          <a:xfrm>
            <a:off x="457200" y="274657"/>
            <a:ext cx="8229600" cy="17643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FFFFFF"/>
              </a:buClr>
              <a:buSzPts val="4400"/>
              <a:buFont typeface="Arial"/>
              <a:buNone/>
            </a:pPr>
            <a:r>
              <a:rPr lang="en"/>
              <a:t>Why might someone develop a contributory project vs. a co-created project?</a:t>
            </a:r>
            <a:endParaRPr/>
          </a:p>
        </p:txBody>
      </p:sp>
      <p:sp>
        <p:nvSpPr>
          <p:cNvPr id="307" name="Google Shape;307;p50"/>
          <p:cNvSpPr txBox="1"/>
          <p:nvPr>
            <p:ph idx="1" type="body"/>
          </p:nvPr>
        </p:nvSpPr>
        <p:spPr>
          <a:xfrm>
            <a:off x="457200" y="2585025"/>
            <a:ext cx="8229600" cy="3541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FFFFFF"/>
              </a:buClr>
              <a:buSzPts val="3200"/>
              <a:buChar char="•"/>
            </a:pPr>
            <a:r>
              <a:rPr lang="en"/>
              <a:t>It all depends on why you’re creating the project:</a:t>
            </a:r>
            <a:endParaRPr/>
          </a:p>
          <a:p>
            <a:pPr indent="-342900" lvl="0" marL="342900" rtl="0" algn="l">
              <a:spcBef>
                <a:spcPts val="0"/>
              </a:spcBef>
              <a:spcAft>
                <a:spcPts val="0"/>
              </a:spcAft>
              <a:buClr>
                <a:srgbClr val="FFFFFF"/>
              </a:buClr>
              <a:buSzPts val="3200"/>
              <a:buChar char="•"/>
            </a:pPr>
            <a:r>
              <a:rPr lang="en"/>
              <a:t>Research as data vs. research for action/policy change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xEl>
                                              <p:pRg end="0" st="0"/>
                                            </p:txEl>
                                          </p:spTgt>
                                        </p:tgtEl>
                                        <p:attrNameLst>
                                          <p:attrName>style.visibility</p:attrName>
                                        </p:attrNameLst>
                                      </p:cBhvr>
                                      <p:to>
                                        <p:strVal val="visible"/>
                                      </p:to>
                                    </p:set>
                                    <p:animEffect filter="fade" transition="in">
                                      <p:cBhvr>
                                        <p:cTn dur="1000"/>
                                        <p:tgtEl>
                                          <p:spTgt spid="30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xEl>
                                              <p:pRg end="1" st="1"/>
                                            </p:txEl>
                                          </p:spTgt>
                                        </p:tgtEl>
                                        <p:attrNameLst>
                                          <p:attrName>style.visibility</p:attrName>
                                        </p:attrNameLst>
                                      </p:cBhvr>
                                      <p:to>
                                        <p:strVal val="visible"/>
                                      </p:to>
                                    </p:set>
                                    <p:animEffect filter="fade" transition="in">
                                      <p:cBhvr>
                                        <p:cTn dur="1000"/>
                                        <p:tgtEl>
                                          <p:spTgt spid="307">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1"/>
          <p:cNvSpPr txBox="1"/>
          <p:nvPr>
            <p:ph type="title"/>
          </p:nvPr>
        </p:nvSpPr>
        <p:spPr>
          <a:xfrm>
            <a:off x="457200" y="274655"/>
            <a:ext cx="8229600" cy="15921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sz="3600"/>
              <a:t>Big questions for collaborative and co-created research</a:t>
            </a:r>
            <a:endParaRPr sz="3600"/>
          </a:p>
        </p:txBody>
      </p:sp>
      <p:sp>
        <p:nvSpPr>
          <p:cNvPr id="313" name="Google Shape;313;p51"/>
          <p:cNvSpPr txBox="1"/>
          <p:nvPr>
            <p:ph idx="1" type="body"/>
          </p:nvPr>
        </p:nvSpPr>
        <p:spPr>
          <a:xfrm>
            <a:off x="356050" y="1866750"/>
            <a:ext cx="8545200" cy="4037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 sz="2400"/>
              <a:t>● Can co-creation contribute to a more collaborative form of science?</a:t>
            </a:r>
            <a:endParaRPr sz="2400"/>
          </a:p>
          <a:p>
            <a:pPr indent="0" lvl="0" marL="0" rtl="0" algn="l">
              <a:spcBef>
                <a:spcPts val="360"/>
              </a:spcBef>
              <a:spcAft>
                <a:spcPts val="0"/>
              </a:spcAft>
              <a:buNone/>
            </a:pPr>
            <a:r>
              <a:rPr lang="en" sz="2400"/>
              <a:t>● How can science integrate social needs and concerns in its early design?</a:t>
            </a:r>
            <a:endParaRPr sz="2400"/>
          </a:p>
          <a:p>
            <a:pPr indent="0" lvl="0" marL="0" rtl="0" algn="l">
              <a:spcBef>
                <a:spcPts val="360"/>
              </a:spcBef>
              <a:spcAft>
                <a:spcPts val="0"/>
              </a:spcAft>
              <a:buNone/>
            </a:pPr>
            <a:r>
              <a:rPr lang="en" sz="2400"/>
              <a:t>● How can transdisciplinary work be coordinated to construct scientific knowledge collaboratively?</a:t>
            </a:r>
            <a:endParaRPr sz="2400"/>
          </a:p>
        </p:txBody>
      </p:sp>
      <p:pic>
        <p:nvPicPr>
          <p:cNvPr id="314" name="Google Shape;314;p51"/>
          <p:cNvPicPr preferRelativeResize="0"/>
          <p:nvPr/>
        </p:nvPicPr>
        <p:blipFill>
          <a:blip r:embed="rId3">
            <a:alphaModFix/>
          </a:blip>
          <a:stretch>
            <a:fillRect/>
          </a:stretch>
        </p:blipFill>
        <p:spPr>
          <a:xfrm>
            <a:off x="5694768" y="4696293"/>
            <a:ext cx="3048300" cy="2033600"/>
          </a:xfrm>
          <a:prstGeom prst="rect">
            <a:avLst/>
          </a:prstGeom>
          <a:noFill/>
          <a:ln>
            <a:noFill/>
          </a:ln>
        </p:spPr>
      </p:pic>
      <p:pic>
        <p:nvPicPr>
          <p:cNvPr id="315" name="Google Shape;315;p51"/>
          <p:cNvPicPr preferRelativeResize="0"/>
          <p:nvPr/>
        </p:nvPicPr>
        <p:blipFill>
          <a:blip r:embed="rId4">
            <a:alphaModFix/>
          </a:blip>
          <a:stretch>
            <a:fillRect/>
          </a:stretch>
        </p:blipFill>
        <p:spPr>
          <a:xfrm>
            <a:off x="679750" y="4568950"/>
            <a:ext cx="3841700" cy="21609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52"/>
          <p:cNvSpPr txBox="1"/>
          <p:nvPr>
            <p:ph type="title"/>
          </p:nvPr>
        </p:nvSpPr>
        <p:spPr>
          <a:xfrm>
            <a:off x="311700" y="279806"/>
            <a:ext cx="8520600" cy="10179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The importance of the “who”</a:t>
            </a:r>
            <a:endParaRPr/>
          </a:p>
        </p:txBody>
      </p:sp>
      <p:sp>
        <p:nvSpPr>
          <p:cNvPr id="321" name="Google Shape;321;p52"/>
          <p:cNvSpPr txBox="1"/>
          <p:nvPr>
            <p:ph idx="1" type="body"/>
          </p:nvPr>
        </p:nvSpPr>
        <p:spPr>
          <a:xfrm>
            <a:off x="311700" y="1536633"/>
            <a:ext cx="62853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900"/>
              <a:t>-Who is considered?</a:t>
            </a:r>
            <a:endParaRPr sz="2900"/>
          </a:p>
          <a:p>
            <a:pPr indent="0" lvl="0" marL="0" rtl="0" algn="l">
              <a:spcBef>
                <a:spcPts val="640"/>
              </a:spcBef>
              <a:spcAft>
                <a:spcPts val="0"/>
              </a:spcAft>
              <a:buNone/>
            </a:pPr>
            <a:r>
              <a:rPr lang="en" sz="2900"/>
              <a:t>-Who is involved (and how)?</a:t>
            </a:r>
            <a:endParaRPr sz="2900"/>
          </a:p>
          <a:p>
            <a:pPr indent="0" lvl="0" marL="0" rtl="0" algn="l">
              <a:spcBef>
                <a:spcPts val="640"/>
              </a:spcBef>
              <a:spcAft>
                <a:spcPts val="0"/>
              </a:spcAft>
              <a:buNone/>
            </a:pPr>
            <a:r>
              <a:rPr lang="en" sz="2900"/>
              <a:t>-Who decides (and which decisions)?</a:t>
            </a:r>
            <a:endParaRPr sz="2900"/>
          </a:p>
          <a:p>
            <a:pPr indent="0" lvl="0" marL="0" rtl="0" algn="l">
              <a:spcBef>
                <a:spcPts val="640"/>
              </a:spcBef>
              <a:spcAft>
                <a:spcPts val="0"/>
              </a:spcAft>
              <a:buNone/>
            </a:pPr>
            <a:r>
              <a:rPr lang="en" sz="2900"/>
              <a:t>-Who represents the majority opinion? Who represents the minority?</a:t>
            </a:r>
            <a:endParaRPr sz="2900"/>
          </a:p>
          <a:p>
            <a:pPr indent="0" lvl="0" marL="0" rtl="0" algn="l">
              <a:spcBef>
                <a:spcPts val="640"/>
              </a:spcBef>
              <a:spcAft>
                <a:spcPts val="0"/>
              </a:spcAft>
              <a:buNone/>
            </a:pPr>
            <a:r>
              <a:rPr lang="en" sz="2900"/>
              <a:t>-Who will be remembered? Who will be forgotten?</a:t>
            </a:r>
            <a:endParaRPr sz="2900"/>
          </a:p>
          <a:p>
            <a:pPr indent="0" lvl="0" marL="0" rtl="0" algn="l">
              <a:spcBef>
                <a:spcPts val="640"/>
              </a:spcBef>
              <a:spcAft>
                <a:spcPts val="0"/>
              </a:spcAft>
              <a:buNone/>
            </a:pPr>
            <a:r>
              <a:rPr lang="en" sz="2900"/>
              <a:t>-Does “Who” have a name?</a:t>
            </a:r>
            <a:endParaRPr sz="2900"/>
          </a:p>
        </p:txBody>
      </p:sp>
      <p:pic>
        <p:nvPicPr>
          <p:cNvPr id="322" name="Google Shape;322;p52"/>
          <p:cNvPicPr preferRelativeResize="0"/>
          <p:nvPr/>
        </p:nvPicPr>
        <p:blipFill>
          <a:blip r:embed="rId3">
            <a:alphaModFix/>
          </a:blip>
          <a:stretch>
            <a:fillRect/>
          </a:stretch>
        </p:blipFill>
        <p:spPr>
          <a:xfrm>
            <a:off x="6749400" y="1560167"/>
            <a:ext cx="2242200" cy="2242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8"/>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Recap of paradigms</a:t>
            </a:r>
            <a:endParaRPr/>
          </a:p>
        </p:txBody>
      </p:sp>
      <p:pic>
        <p:nvPicPr>
          <p:cNvPr descr="Screenshot 2014-03-13 10.57.00.png" id="151" name="Google Shape;151;p28"/>
          <p:cNvPicPr preferRelativeResize="0"/>
          <p:nvPr/>
        </p:nvPicPr>
        <p:blipFill rotWithShape="1">
          <a:blip r:embed="rId3">
            <a:alphaModFix/>
          </a:blip>
          <a:srcRect b="0" l="0" r="0" t="0"/>
          <a:stretch/>
        </p:blipFill>
        <p:spPr>
          <a:xfrm>
            <a:off x="311700" y="1821350"/>
            <a:ext cx="8520600" cy="4454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9"/>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Recap of paradigms</a:t>
            </a:r>
            <a:endParaRPr/>
          </a:p>
        </p:txBody>
      </p:sp>
      <p:pic>
        <p:nvPicPr>
          <p:cNvPr descr="Screenshot 2014-03-13 10.57.00.png" id="157" name="Google Shape;157;p29"/>
          <p:cNvPicPr preferRelativeResize="0"/>
          <p:nvPr/>
        </p:nvPicPr>
        <p:blipFill rotWithShape="1">
          <a:blip r:embed="rId3">
            <a:alphaModFix/>
          </a:blip>
          <a:srcRect b="0" l="0" r="0" t="0"/>
          <a:stretch/>
        </p:blipFill>
        <p:spPr>
          <a:xfrm>
            <a:off x="311700" y="1821350"/>
            <a:ext cx="8520600" cy="4454700"/>
          </a:xfrm>
          <a:prstGeom prst="rect">
            <a:avLst/>
          </a:prstGeom>
          <a:noFill/>
          <a:ln>
            <a:noFill/>
          </a:ln>
        </p:spPr>
      </p:pic>
      <p:sp>
        <p:nvSpPr>
          <p:cNvPr id="158" name="Google Shape;158;p29"/>
          <p:cNvSpPr/>
          <p:nvPr/>
        </p:nvSpPr>
        <p:spPr>
          <a:xfrm>
            <a:off x="146275" y="4226100"/>
            <a:ext cx="4155000" cy="1955100"/>
          </a:xfrm>
          <a:prstGeom prst="donut">
            <a:avLst>
              <a:gd fmla="val 2626"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F0000"/>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0"/>
          <p:cNvSpPr txBox="1"/>
          <p:nvPr>
            <p:ph type="title"/>
          </p:nvPr>
        </p:nvSpPr>
        <p:spPr>
          <a:xfrm>
            <a:off x="685800" y="121023"/>
            <a:ext cx="7770900" cy="1246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F2F2F2"/>
              </a:buClr>
              <a:buSzPts val="4800"/>
              <a:buFont typeface="Lustria"/>
              <a:buNone/>
            </a:pPr>
            <a:r>
              <a:rPr lang="en">
                <a:solidFill>
                  <a:srgbClr val="F2F2F2"/>
                </a:solidFill>
              </a:rPr>
              <a:t>Advocacy/Participatory</a:t>
            </a:r>
            <a:endParaRPr>
              <a:solidFill>
                <a:srgbClr val="F2F2F2"/>
              </a:solidFill>
            </a:endParaRPr>
          </a:p>
        </p:txBody>
      </p:sp>
      <p:sp>
        <p:nvSpPr>
          <p:cNvPr id="164" name="Google Shape;164;p30"/>
          <p:cNvSpPr txBox="1"/>
          <p:nvPr/>
        </p:nvSpPr>
        <p:spPr>
          <a:xfrm>
            <a:off x="90225" y="1367825"/>
            <a:ext cx="4690200" cy="4791600"/>
          </a:xfrm>
          <a:prstGeom prst="rect">
            <a:avLst/>
          </a:prstGeom>
          <a:noFill/>
          <a:ln>
            <a:noFill/>
          </a:ln>
        </p:spPr>
        <p:txBody>
          <a:bodyPr anchorCtr="0" anchor="t" bIns="45700" lIns="91425" spcFirstLastPara="1" rIns="91425" wrap="square" tIns="45700">
            <a:noAutofit/>
          </a:bodyPr>
          <a:lstStyle/>
          <a:p>
            <a:pPr indent="-469900" lvl="0" marL="457200" marR="0" rtl="0" algn="l">
              <a:spcBef>
                <a:spcPts val="0"/>
              </a:spcBef>
              <a:spcAft>
                <a:spcPts val="0"/>
              </a:spcAft>
              <a:buClr>
                <a:srgbClr val="F2F2F2"/>
              </a:buClr>
              <a:buSzPts val="2360"/>
              <a:buChar char="❖"/>
            </a:pPr>
            <a:r>
              <a:rPr lang="en" sz="2600">
                <a:solidFill>
                  <a:srgbClr val="F2F2F2"/>
                </a:solidFill>
              </a:rPr>
              <a:t>What really matters here? To whom?</a:t>
            </a:r>
            <a:endParaRPr sz="1600"/>
          </a:p>
          <a:p>
            <a:pPr indent="-469900" lvl="0" marL="457200" marR="0" rtl="0" algn="l">
              <a:spcBef>
                <a:spcPts val="2400"/>
              </a:spcBef>
              <a:spcAft>
                <a:spcPts val="0"/>
              </a:spcAft>
              <a:buClr>
                <a:srgbClr val="F2F2F2"/>
              </a:buClr>
              <a:buSzPts val="2360"/>
              <a:buChar char="❖"/>
            </a:pPr>
            <a:r>
              <a:rPr lang="en" sz="2600">
                <a:solidFill>
                  <a:srgbClr val="F2F2F2"/>
                </a:solidFill>
              </a:rPr>
              <a:t>The research is done in direct collaboration with the foragers and what is important to them.</a:t>
            </a:r>
            <a:endParaRPr sz="1600"/>
          </a:p>
          <a:p>
            <a:pPr indent="-469900" lvl="0" marL="457200" marR="0" rtl="0" algn="l">
              <a:spcBef>
                <a:spcPts val="2400"/>
              </a:spcBef>
              <a:spcAft>
                <a:spcPts val="0"/>
              </a:spcAft>
              <a:buClr>
                <a:srgbClr val="F2F2F2"/>
              </a:buClr>
              <a:buSzPts val="2360"/>
              <a:buChar char="❖"/>
            </a:pPr>
            <a:r>
              <a:rPr lang="en" sz="2600">
                <a:solidFill>
                  <a:srgbClr val="F2F2F2"/>
                </a:solidFill>
              </a:rPr>
              <a:t>The research questions emerge out of the process of collaborating with the foragers and other stakeholders</a:t>
            </a:r>
            <a:endParaRPr sz="2600">
              <a:solidFill>
                <a:srgbClr val="F2F2F2"/>
              </a:solidFill>
            </a:endParaRPr>
          </a:p>
          <a:p>
            <a:pPr indent="-354330" lvl="0" marL="457200" marR="0" rtl="0" algn="l">
              <a:spcBef>
                <a:spcPts val="2400"/>
              </a:spcBef>
              <a:spcAft>
                <a:spcPts val="0"/>
              </a:spcAft>
              <a:buClr>
                <a:srgbClr val="404040"/>
              </a:buClr>
              <a:buSzPts val="1620"/>
              <a:buFont typeface="Noto Sans Symbols"/>
              <a:buNone/>
            </a:pPr>
            <a:r>
              <a:t/>
            </a:r>
            <a:endParaRPr sz="2000">
              <a:solidFill>
                <a:srgbClr val="F2F2F2"/>
              </a:solidFill>
            </a:endParaRPr>
          </a:p>
        </p:txBody>
      </p:sp>
      <p:pic>
        <p:nvPicPr>
          <p:cNvPr descr="Image result for foraging in nyc parks" id="165" name="Google Shape;165;p30"/>
          <p:cNvPicPr preferRelativeResize="0"/>
          <p:nvPr/>
        </p:nvPicPr>
        <p:blipFill rotWithShape="1">
          <a:blip r:embed="rId3">
            <a:alphaModFix/>
          </a:blip>
          <a:srcRect b="0" l="0" r="0" t="0"/>
          <a:stretch/>
        </p:blipFill>
        <p:spPr>
          <a:xfrm>
            <a:off x="4780531" y="2069868"/>
            <a:ext cx="4229100" cy="274194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1"/>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What is participation?</a:t>
            </a:r>
            <a:endParaRPr/>
          </a:p>
        </p:txBody>
      </p:sp>
      <p:sp>
        <p:nvSpPr>
          <p:cNvPr id="171" name="Google Shape;171;p31"/>
          <p:cNvSpPr txBox="1"/>
          <p:nvPr>
            <p:ph idx="1" type="body"/>
          </p:nvPr>
        </p:nvSpPr>
        <p:spPr>
          <a:xfrm>
            <a:off x="311700" y="1536625"/>
            <a:ext cx="8520600" cy="45552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Clr>
                <a:schemeClr val="dk1"/>
              </a:buClr>
              <a:buSzPts val="1100"/>
              <a:buFont typeface="Arial"/>
              <a:buNone/>
            </a:pPr>
            <a:r>
              <a:rPr lang="en" sz="2600">
                <a:solidFill>
                  <a:srgbClr val="FFFFFF"/>
                </a:solidFill>
              </a:rPr>
              <a:t>There is no total agreement about what participation exactly is and why it is important.</a:t>
            </a:r>
            <a:endParaRPr sz="2600">
              <a:solidFill>
                <a:srgbClr val="FFFFFF"/>
              </a:solidFill>
            </a:endParaRPr>
          </a:p>
          <a:p>
            <a:pPr indent="0" lvl="0" marL="0" rtl="0" algn="l">
              <a:spcBef>
                <a:spcPts val="640"/>
              </a:spcBef>
              <a:spcAft>
                <a:spcPts val="0"/>
              </a:spcAft>
              <a:buClr>
                <a:schemeClr val="dk1"/>
              </a:buClr>
              <a:buSzPts val="1100"/>
              <a:buFont typeface="Arial"/>
              <a:buNone/>
            </a:pPr>
            <a:r>
              <a:t/>
            </a:r>
            <a:endParaRPr sz="2600"/>
          </a:p>
          <a:p>
            <a:pPr indent="-285750" lvl="1" marL="742950" rtl="0" algn="l">
              <a:spcBef>
                <a:spcPts val="0"/>
              </a:spcBef>
              <a:spcAft>
                <a:spcPts val="0"/>
              </a:spcAft>
              <a:buClr>
                <a:schemeClr val="lt1"/>
              </a:buClr>
              <a:buSzPts val="2400"/>
              <a:buFont typeface="Arial"/>
              <a:buNone/>
            </a:pPr>
            <a:r>
              <a:rPr i="1" lang="en" sz="2400">
                <a:solidFill>
                  <a:schemeClr val="lt1"/>
                </a:solidFill>
              </a:rPr>
              <a:t>What comes to be labelled ‘participation’ – and by whom – is a deeply political issue</a:t>
            </a:r>
            <a:endParaRPr>
              <a:solidFill>
                <a:schemeClr val="lt1"/>
              </a:solidFill>
            </a:endParaRPr>
          </a:p>
          <a:p>
            <a:pPr indent="-342900" lvl="0" marL="342900" rtl="0" algn="l">
              <a:spcBef>
                <a:spcPts val="480"/>
              </a:spcBef>
              <a:spcAft>
                <a:spcPts val="0"/>
              </a:spcAft>
              <a:buClr>
                <a:schemeClr val="lt1"/>
              </a:buClr>
              <a:buSzPts val="2400"/>
              <a:buFont typeface="Arial"/>
              <a:buNone/>
            </a:pPr>
            <a:r>
              <a:rPr lang="en" sz="2400">
                <a:solidFill>
                  <a:schemeClr val="lt1"/>
                </a:solidFill>
              </a:rPr>
              <a:t>	</a:t>
            </a:r>
            <a:r>
              <a:rPr lang="en" sz="1800">
                <a:solidFill>
                  <a:schemeClr val="lt1"/>
                </a:solidFill>
              </a:rPr>
              <a:t>(Cornwall, Romano and Shankland, 2008: 32)</a:t>
            </a:r>
            <a:endParaRPr>
              <a:solidFill>
                <a:schemeClr val="lt1"/>
              </a:solidFill>
            </a:endParaRPr>
          </a:p>
          <a:p>
            <a:pPr indent="0" lvl="0" marL="0" rtl="0" algn="l">
              <a:spcBef>
                <a:spcPts val="640"/>
              </a:spcBef>
              <a:spcAft>
                <a:spcPts val="0"/>
              </a:spcAft>
              <a:buClr>
                <a:schemeClr val="dk1"/>
              </a:buClr>
              <a:buSzPts val="1100"/>
              <a:buFont typeface="Arial"/>
              <a:buNone/>
            </a:pPr>
            <a:r>
              <a:t/>
            </a:r>
            <a:endParaRPr b="1" sz="2600"/>
          </a:p>
          <a:p>
            <a:pPr indent="0" lvl="0" marL="0" rtl="0" algn="l">
              <a:spcBef>
                <a:spcPts val="640"/>
              </a:spcBef>
              <a:spcAft>
                <a:spcPts val="0"/>
              </a:spcAft>
              <a:buNone/>
            </a:pPr>
            <a:r>
              <a:t/>
            </a:r>
            <a:endParaRPr sz="3300">
              <a:solidFill>
                <a:srgbClr val="FFFFFF"/>
              </a:solidFill>
            </a:endParaRPr>
          </a:p>
        </p:txBody>
      </p:sp>
      <p:pic>
        <p:nvPicPr>
          <p:cNvPr id="172" name="Google Shape;172;p31"/>
          <p:cNvPicPr preferRelativeResize="0"/>
          <p:nvPr/>
        </p:nvPicPr>
        <p:blipFill>
          <a:blip r:embed="rId3">
            <a:alphaModFix/>
          </a:blip>
          <a:stretch>
            <a:fillRect/>
          </a:stretch>
        </p:blipFill>
        <p:spPr>
          <a:xfrm>
            <a:off x="2768425" y="4911517"/>
            <a:ext cx="3274825" cy="1399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10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2"/>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Some origins of the paradigm</a:t>
            </a:r>
            <a:endParaRPr/>
          </a:p>
        </p:txBody>
      </p:sp>
      <p:sp>
        <p:nvSpPr>
          <p:cNvPr id="178" name="Google Shape;178;p32"/>
          <p:cNvSpPr txBox="1"/>
          <p:nvPr>
            <p:ph idx="1" type="body"/>
          </p:nvPr>
        </p:nvSpPr>
        <p:spPr>
          <a:xfrm>
            <a:off x="155400" y="1654350"/>
            <a:ext cx="6011400" cy="44373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600">
                <a:solidFill>
                  <a:srgbClr val="FFFFFF"/>
                </a:solidFill>
              </a:rPr>
              <a:t>“Pedagogy of the oppressed” - 1970, Paulo Freire from Brazil - individuals not as empty vessels and objects of inquiry, but as full participants in inquiry, able to determine their own needs in order to improve their own lives.</a:t>
            </a:r>
            <a:endParaRPr sz="2600">
              <a:solidFill>
                <a:srgbClr val="FFFFFF"/>
              </a:solidFill>
            </a:endParaRPr>
          </a:p>
          <a:p>
            <a:pPr indent="0" lvl="0" marL="0" rtl="0" algn="l">
              <a:spcBef>
                <a:spcPts val="640"/>
              </a:spcBef>
              <a:spcAft>
                <a:spcPts val="0"/>
              </a:spcAft>
              <a:buNone/>
            </a:pPr>
            <a:r>
              <a:rPr lang="en" sz="2600">
                <a:solidFill>
                  <a:srgbClr val="FFFFFF"/>
                </a:solidFill>
              </a:rPr>
              <a:t>Key idea: </a:t>
            </a:r>
            <a:r>
              <a:rPr lang="en" sz="2600"/>
              <a:t>the need for critical consciousness as a driving force for engagement in our own lives, and thus as a means to change the world around us</a:t>
            </a:r>
            <a:endParaRPr sz="2600">
              <a:solidFill>
                <a:srgbClr val="FFFFFF"/>
              </a:solidFill>
            </a:endParaRPr>
          </a:p>
        </p:txBody>
      </p:sp>
      <p:pic>
        <p:nvPicPr>
          <p:cNvPr id="179" name="Google Shape;179;p32"/>
          <p:cNvPicPr preferRelativeResize="0"/>
          <p:nvPr/>
        </p:nvPicPr>
        <p:blipFill>
          <a:blip r:embed="rId3">
            <a:alphaModFix/>
          </a:blip>
          <a:stretch>
            <a:fillRect/>
          </a:stretch>
        </p:blipFill>
        <p:spPr>
          <a:xfrm>
            <a:off x="6319200" y="2397492"/>
            <a:ext cx="2672400" cy="148269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3"/>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How change happens</a:t>
            </a:r>
            <a:endParaRPr/>
          </a:p>
        </p:txBody>
      </p:sp>
      <p:sp>
        <p:nvSpPr>
          <p:cNvPr id="185" name="Google Shape;185;p33"/>
          <p:cNvSpPr txBox="1"/>
          <p:nvPr>
            <p:ph idx="1" type="body"/>
          </p:nvPr>
        </p:nvSpPr>
        <p:spPr>
          <a:xfrm>
            <a:off x="155400" y="2000251"/>
            <a:ext cx="6200400" cy="40917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600">
                <a:solidFill>
                  <a:srgbClr val="FFFFFF"/>
                </a:solidFill>
              </a:rPr>
              <a:t>Kurt Lewin - “father of modern psychology” </a:t>
            </a:r>
            <a:endParaRPr sz="2600">
              <a:solidFill>
                <a:srgbClr val="FFFFFF"/>
              </a:solidFill>
            </a:endParaRPr>
          </a:p>
          <a:p>
            <a:pPr indent="0" lvl="0" marL="0" rtl="0" algn="l">
              <a:spcBef>
                <a:spcPts val="640"/>
              </a:spcBef>
              <a:spcAft>
                <a:spcPts val="0"/>
              </a:spcAft>
              <a:buNone/>
            </a:pPr>
            <a:r>
              <a:rPr lang="en" sz="2600">
                <a:solidFill>
                  <a:srgbClr val="FFFFFF"/>
                </a:solidFill>
              </a:rPr>
              <a:t>-was interested in how one’s way of seeing the world influenced their behavior, and ultimately, society</a:t>
            </a:r>
            <a:endParaRPr sz="2600">
              <a:solidFill>
                <a:srgbClr val="FFFFFF"/>
              </a:solidFill>
            </a:endParaRPr>
          </a:p>
          <a:p>
            <a:pPr indent="0" lvl="0" marL="0" rtl="0" algn="l">
              <a:spcBef>
                <a:spcPts val="640"/>
              </a:spcBef>
              <a:spcAft>
                <a:spcPts val="0"/>
              </a:spcAft>
              <a:buNone/>
            </a:pPr>
            <a:r>
              <a:rPr lang="en" sz="2600">
                <a:solidFill>
                  <a:srgbClr val="FFFFFF"/>
                </a:solidFill>
              </a:rPr>
              <a:t>-believed research should be guided by a “theory of change”</a:t>
            </a:r>
            <a:endParaRPr sz="2600">
              <a:solidFill>
                <a:srgbClr val="FFFFFF"/>
              </a:solidFill>
            </a:endParaRPr>
          </a:p>
          <a:p>
            <a:pPr indent="0" lvl="0" marL="0" rtl="0" algn="l">
              <a:spcBef>
                <a:spcPts val="640"/>
              </a:spcBef>
              <a:spcAft>
                <a:spcPts val="0"/>
              </a:spcAft>
              <a:buNone/>
            </a:pPr>
            <a:r>
              <a:rPr lang="en" sz="2600">
                <a:solidFill>
                  <a:srgbClr val="FFFFFF"/>
                </a:solidFill>
              </a:rPr>
              <a:t>“If you want to understand something deeply, try to change it”</a:t>
            </a:r>
            <a:endParaRPr sz="2600">
              <a:solidFill>
                <a:srgbClr val="FFFFFF"/>
              </a:solidFill>
            </a:endParaRPr>
          </a:p>
        </p:txBody>
      </p:sp>
      <p:pic>
        <p:nvPicPr>
          <p:cNvPr id="186" name="Google Shape;186;p33"/>
          <p:cNvPicPr preferRelativeResize="0"/>
          <p:nvPr/>
        </p:nvPicPr>
        <p:blipFill>
          <a:blip r:embed="rId3">
            <a:alphaModFix/>
          </a:blip>
          <a:stretch>
            <a:fillRect/>
          </a:stretch>
        </p:blipFill>
        <p:spPr>
          <a:xfrm>
            <a:off x="6355800" y="2331133"/>
            <a:ext cx="2476500" cy="1847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4"/>
          <p:cNvSpPr txBox="1"/>
          <p:nvPr>
            <p:ph type="title"/>
          </p:nvPr>
        </p:nvSpPr>
        <p:spPr>
          <a:xfrm>
            <a:off x="311700" y="593367"/>
            <a:ext cx="8520600" cy="7635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
              <a:t>Decolonizing research</a:t>
            </a:r>
            <a:endParaRPr/>
          </a:p>
        </p:txBody>
      </p:sp>
      <p:sp>
        <p:nvSpPr>
          <p:cNvPr id="192" name="Google Shape;192;p34"/>
          <p:cNvSpPr txBox="1"/>
          <p:nvPr>
            <p:ph idx="1" type="body"/>
          </p:nvPr>
        </p:nvSpPr>
        <p:spPr>
          <a:xfrm>
            <a:off x="155400" y="1549075"/>
            <a:ext cx="6011400" cy="4542600"/>
          </a:xfrm>
          <a:prstGeom prst="rect">
            <a:avLst/>
          </a:prstGeom>
        </p:spPr>
        <p:txBody>
          <a:bodyPr anchorCtr="0" anchor="t" bIns="45700" lIns="91425" spcFirstLastPara="1" rIns="91425" wrap="square" tIns="45700">
            <a:noAutofit/>
          </a:bodyPr>
          <a:lstStyle/>
          <a:p>
            <a:pPr indent="0" lvl="0" marL="0" rtl="0" algn="l">
              <a:spcBef>
                <a:spcPts val="640"/>
              </a:spcBef>
              <a:spcAft>
                <a:spcPts val="0"/>
              </a:spcAft>
              <a:buNone/>
            </a:pPr>
            <a:r>
              <a:rPr lang="en" sz="2400"/>
              <a:t>-Indigenous research methodologies (thousands of years…)</a:t>
            </a:r>
            <a:endParaRPr sz="2400"/>
          </a:p>
          <a:p>
            <a:pPr indent="0" lvl="0" marL="0" rtl="0" algn="l">
              <a:spcBef>
                <a:spcPts val="640"/>
              </a:spcBef>
              <a:spcAft>
                <a:spcPts val="0"/>
              </a:spcAft>
              <a:buNone/>
            </a:pPr>
            <a:r>
              <a:rPr lang="en" sz="2400"/>
              <a:t>Increased understanding of importance of engaging different knowledge systems (not just data, but process) in making change </a:t>
            </a:r>
            <a:endParaRPr sz="2400"/>
          </a:p>
          <a:p>
            <a:pPr indent="0" lvl="0" marL="0" rtl="0" algn="l">
              <a:spcBef>
                <a:spcPts val="640"/>
              </a:spcBef>
              <a:spcAft>
                <a:spcPts val="0"/>
              </a:spcAft>
              <a:buNone/>
            </a:pPr>
            <a:r>
              <a:rPr lang="en" sz="2400"/>
              <a:t>-for ethics (Linda Smith)</a:t>
            </a:r>
            <a:endParaRPr sz="2400"/>
          </a:p>
          <a:p>
            <a:pPr indent="0" lvl="0" marL="0" rtl="0" algn="l">
              <a:spcBef>
                <a:spcPts val="640"/>
              </a:spcBef>
              <a:spcAft>
                <a:spcPts val="0"/>
              </a:spcAft>
              <a:buNone/>
            </a:pPr>
            <a:r>
              <a:rPr lang="en" sz="2400"/>
              <a:t>-for practice and policy (Robin Kimmerer)</a:t>
            </a:r>
            <a:endParaRPr sz="2400"/>
          </a:p>
          <a:p>
            <a:pPr indent="0" lvl="0" marL="0" rtl="0" algn="l">
              <a:spcBef>
                <a:spcPts val="640"/>
              </a:spcBef>
              <a:spcAft>
                <a:spcPts val="0"/>
              </a:spcAft>
              <a:buNone/>
            </a:pPr>
            <a:r>
              <a:rPr lang="en" sz="2400">
                <a:solidFill>
                  <a:srgbClr val="FFFFFF"/>
                </a:solidFill>
              </a:rPr>
              <a:t>Key idea: </a:t>
            </a:r>
            <a:r>
              <a:rPr lang="en" sz="2400"/>
              <a:t>waking up that research has ethical and practical problems that western science can’t solve </a:t>
            </a:r>
            <a:endParaRPr sz="2400">
              <a:solidFill>
                <a:srgbClr val="FFFFFF"/>
              </a:solidFill>
            </a:endParaRPr>
          </a:p>
        </p:txBody>
      </p:sp>
      <p:pic>
        <p:nvPicPr>
          <p:cNvPr id="193" name="Google Shape;193;p34"/>
          <p:cNvPicPr preferRelativeResize="0"/>
          <p:nvPr/>
        </p:nvPicPr>
        <p:blipFill>
          <a:blip r:embed="rId3">
            <a:alphaModFix/>
          </a:blip>
          <a:stretch>
            <a:fillRect/>
          </a:stretch>
        </p:blipFill>
        <p:spPr>
          <a:xfrm>
            <a:off x="6319200" y="2055729"/>
            <a:ext cx="2672400" cy="41158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