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BCA1F8D-B9B5-423C-BC14-ED306FEB35CB}">
  <a:tblStyle styleId="{4BCA1F8D-B9B5-423C-BC14-ED306FEB35CB}"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95beede180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95beede18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29.	We also some evidence of boating and swimming, despite this research being carried out in the fall months.</a:t>
            </a:r>
            <a:endParaRPr/>
          </a:p>
        </p:txBody>
      </p:sp>
      <p:sp>
        <p:nvSpPr>
          <p:cNvPr id="259" name="Google Shape;259;g95beede180_0_0: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f7be9632a1_0_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f7be9632a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f7be9632a1_0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f7be9632a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f7be9632a1_0_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f7be9632a1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f7be9632a1_0_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f7be9632a1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f7be9632a1_0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f7be9632a1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f7d48f20d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f7d48f20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4" name="Google Shape;14;p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3"/>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lvl1pPr lvl="0" rtl="0">
              <a:spcBef>
                <a:spcPts val="0"/>
              </a:spcBef>
              <a:spcAft>
                <a:spcPts val="0"/>
              </a:spcAft>
              <a:buSzPts val="4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82" name="Google Shape;82;p13"/>
          <p:cNvSpPr txBox="1"/>
          <p:nvPr>
            <p:ph idx="1" type="body"/>
          </p:nvPr>
        </p:nvSpPr>
        <p:spPr>
          <a:xfrm>
            <a:off x="311700" y="1536633"/>
            <a:ext cx="8520600" cy="4555200"/>
          </a:xfrm>
          <a:prstGeom prst="rect">
            <a:avLst/>
          </a:prstGeom>
        </p:spPr>
        <p:txBody>
          <a:bodyPr anchorCtr="0" anchor="t" bIns="45700" lIns="91425" spcFirstLastPara="1" rIns="91425" wrap="square" tIns="45700">
            <a:noAutofit/>
          </a:bodyPr>
          <a:lstStyle>
            <a:lvl1pPr indent="-431800" lvl="0" marL="457200" rtl="0">
              <a:spcBef>
                <a:spcPts val="640"/>
              </a:spcBef>
              <a:spcAft>
                <a:spcPts val="0"/>
              </a:spcAft>
              <a:buSzPts val="3200"/>
              <a:buChar char="•"/>
              <a:defRPr/>
            </a:lvl1pPr>
            <a:lvl2pPr indent="-406400" lvl="1" marL="914400" rtl="0">
              <a:spcBef>
                <a:spcPts val="560"/>
              </a:spcBef>
              <a:spcAft>
                <a:spcPts val="0"/>
              </a:spcAft>
              <a:buSzPts val="2800"/>
              <a:buChar char="–"/>
              <a:defRPr/>
            </a:lvl2pPr>
            <a:lvl3pPr indent="-381000" lvl="2" marL="1371600" rtl="0">
              <a:spcBef>
                <a:spcPts val="480"/>
              </a:spcBef>
              <a:spcAft>
                <a:spcPts val="0"/>
              </a:spcAft>
              <a:buSzPts val="2400"/>
              <a:buChar char="•"/>
              <a:defRPr/>
            </a:lvl3pPr>
            <a:lvl4pPr indent="-355600" lvl="3" marL="1828800" rtl="0">
              <a:spcBef>
                <a:spcPts val="400"/>
              </a:spcBef>
              <a:spcAft>
                <a:spcPts val="0"/>
              </a:spcAft>
              <a:buSzPts val="2000"/>
              <a:buChar char="–"/>
              <a:defRPr/>
            </a:lvl4pPr>
            <a:lvl5pPr indent="-355600" lvl="4" marL="2286000" rtl="0">
              <a:spcBef>
                <a:spcPts val="400"/>
              </a:spcBef>
              <a:spcAft>
                <a:spcPts val="0"/>
              </a:spcAft>
              <a:buSzPts val="2000"/>
              <a:buChar char="»"/>
              <a:defRPr/>
            </a:lvl5pPr>
            <a:lvl6pPr indent="-355600" lvl="5" marL="2743200" rtl="0">
              <a:spcBef>
                <a:spcPts val="400"/>
              </a:spcBef>
              <a:spcAft>
                <a:spcPts val="0"/>
              </a:spcAft>
              <a:buSzPts val="2000"/>
              <a:buChar char="•"/>
              <a:defRPr/>
            </a:lvl6pPr>
            <a:lvl7pPr indent="-355600" lvl="6" marL="3200400" rtl="0">
              <a:spcBef>
                <a:spcPts val="400"/>
              </a:spcBef>
              <a:spcAft>
                <a:spcPts val="0"/>
              </a:spcAft>
              <a:buSzPts val="2000"/>
              <a:buChar char="•"/>
              <a:defRPr/>
            </a:lvl7pPr>
            <a:lvl8pPr indent="-355600" lvl="7" marL="3657600" rtl="0">
              <a:spcBef>
                <a:spcPts val="400"/>
              </a:spcBef>
              <a:spcAft>
                <a:spcPts val="0"/>
              </a:spcAft>
              <a:buSzPts val="2000"/>
              <a:buChar char="•"/>
              <a:defRPr/>
            </a:lvl8pPr>
            <a:lvl9pPr indent="-355600" lvl="8" marL="4114800" rtl="0">
              <a:spcBef>
                <a:spcPts val="400"/>
              </a:spcBef>
              <a:spcAft>
                <a:spcPts val="0"/>
              </a:spcAft>
              <a:buSzPts val="2000"/>
              <a:buChar char="•"/>
              <a:defRPr/>
            </a:lvl9pPr>
          </a:lstStyle>
          <a:p/>
        </p:txBody>
      </p:sp>
      <p:sp>
        <p:nvSpPr>
          <p:cNvPr id="83" name="Google Shape;83;p13"/>
          <p:cNvSpPr txBox="1"/>
          <p:nvPr>
            <p:ph idx="12" type="sldNum"/>
          </p:nvPr>
        </p:nvSpPr>
        <p:spPr>
          <a:xfrm>
            <a:off x="8472458" y="6217622"/>
            <a:ext cx="548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 name="Google Shape;20;p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26" name="Google Shape;26;p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2" name="Google Shape;32;p5"/>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3" name="Google Shape;33;p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39" name="Google Shape;39;p6"/>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0" name="Google Shape;40;p6"/>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1" name="Google Shape;41;p6"/>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2" name="Google Shape;42;p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400" cy="11619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youtu.be/md6IuRRALdM" TargetMode="Externa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s://www.pewresearch.org/fact-tank/2018/03/21/how-do-you-write-survey-questions-that-accurately-measure-public-opinio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hyperlink" Target="https://tubitv.com/movies/499016/blood-on-the-mountai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4"/>
          <p:cNvSpPr txBox="1"/>
          <p:nvPr>
            <p:ph type="ctrTitle"/>
          </p:nvPr>
        </p:nvSpPr>
        <p:spPr>
          <a:xfrm>
            <a:off x="683568" y="1700808"/>
            <a:ext cx="7772400" cy="24483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The power of numbers: </a:t>
            </a:r>
            <a:br>
              <a:rPr lang="en-GB">
                <a:solidFill>
                  <a:schemeClr val="dk1"/>
                </a:solidFill>
                <a:latin typeface="Calibri"/>
                <a:ea typeface="Calibri"/>
                <a:cs typeface="Calibri"/>
                <a:sym typeface="Calibri"/>
              </a:rPr>
            </a:br>
            <a:r>
              <a:rPr lang="en-GB">
                <a:solidFill>
                  <a:schemeClr val="dk1"/>
                </a:solidFill>
                <a:latin typeface="Calibri"/>
                <a:ea typeface="Calibri"/>
                <a:cs typeface="Calibri"/>
                <a:sym typeface="Calibri"/>
              </a:rPr>
              <a:t>The post-positivist approach in social science research</a:t>
            </a:r>
            <a:endParaRPr/>
          </a:p>
        </p:txBody>
      </p:sp>
      <p:sp>
        <p:nvSpPr>
          <p:cNvPr id="89" name="Google Shape;89;p14"/>
          <p:cNvSpPr txBox="1"/>
          <p:nvPr>
            <p:ph idx="1" type="subTitle"/>
          </p:nvPr>
        </p:nvSpPr>
        <p:spPr>
          <a:xfrm>
            <a:off x="1403648" y="4725144"/>
            <a:ext cx="6400800" cy="18003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rtl="0" algn="ctr">
              <a:lnSpc>
                <a:spcPct val="80000"/>
              </a:lnSpc>
              <a:spcBef>
                <a:spcPts val="0"/>
              </a:spcBef>
              <a:spcAft>
                <a:spcPts val="0"/>
              </a:spcAft>
              <a:buClr>
                <a:schemeClr val="dk1"/>
              </a:buClr>
              <a:buSzPts val="2240"/>
              <a:buNone/>
            </a:pPr>
            <a:r>
              <a:rPr lang="en-GB" sz="2240">
                <a:solidFill>
                  <a:schemeClr val="dk1"/>
                </a:solidFill>
                <a:latin typeface="Calibri"/>
                <a:ea typeface="Calibri"/>
                <a:cs typeface="Calibri"/>
                <a:sym typeface="Calibri"/>
              </a:rPr>
              <a:t>Thanks to Luke Sloan from University of Cardiff (slides adapted for this class)</a:t>
            </a:r>
            <a:endParaRPr sz="2240">
              <a:solidFill>
                <a:schemeClr val="dk1"/>
              </a:solidFill>
            </a:endParaRPr>
          </a:p>
          <a:p>
            <a:pPr indent="0" lvl="0" marL="0" rtl="0" algn="ctr">
              <a:lnSpc>
                <a:spcPct val="80000"/>
              </a:lnSpc>
              <a:spcBef>
                <a:spcPts val="448"/>
              </a:spcBef>
              <a:spcAft>
                <a:spcPts val="0"/>
              </a:spcAft>
              <a:buClr>
                <a:schemeClr val="dk1"/>
              </a:buClr>
              <a:buSzPts val="2240"/>
              <a:buNone/>
            </a:pPr>
            <a:r>
              <a:rPr lang="en-GB" sz="2240">
                <a:solidFill>
                  <a:schemeClr val="dk1"/>
                </a:solidFill>
                <a:latin typeface="Calibri"/>
                <a:ea typeface="Calibri"/>
                <a:cs typeface="Calibri"/>
                <a:sym typeface="Calibri"/>
              </a:rPr>
              <a:t>These files were made available on Jorum under a Creative Commons Attribution-Noncommercial-Share Alike 2.0 UK: England &amp; Wales licence</a:t>
            </a:r>
            <a:endParaRPr sz="224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3"/>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Measuring social concepts</a:t>
            </a:r>
            <a:endParaRPr/>
          </a:p>
        </p:txBody>
      </p:sp>
      <p:sp>
        <p:nvSpPr>
          <p:cNvPr id="152" name="Google Shape;152;p23"/>
          <p:cNvSpPr txBox="1"/>
          <p:nvPr>
            <p:ph idx="1" type="body"/>
          </p:nvPr>
        </p:nvSpPr>
        <p:spPr>
          <a:xfrm>
            <a:off x="457200" y="1600200"/>
            <a:ext cx="8229600" cy="49251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000"/>
              <a:buChar char="•"/>
            </a:pPr>
            <a:r>
              <a:rPr lang="en-GB" sz="2000"/>
              <a:t>First you need to define them. For example, is well-being…</a:t>
            </a:r>
            <a:endParaRPr/>
          </a:p>
          <a:p>
            <a:pPr indent="-285750" lvl="1" marL="742950" rtl="0" algn="l">
              <a:lnSpc>
                <a:spcPct val="80000"/>
              </a:lnSpc>
              <a:spcBef>
                <a:spcPts val="350"/>
              </a:spcBef>
              <a:spcAft>
                <a:spcPts val="0"/>
              </a:spcAft>
              <a:buClr>
                <a:schemeClr val="dk1"/>
              </a:buClr>
              <a:buSzPts val="1750"/>
              <a:buChar char="–"/>
            </a:pPr>
            <a:r>
              <a:rPr lang="en-GB" sz="1750"/>
              <a:t>A measurement of health?</a:t>
            </a:r>
            <a:endParaRPr/>
          </a:p>
          <a:p>
            <a:pPr indent="-285750" lvl="1" marL="742950" rtl="0" algn="l">
              <a:lnSpc>
                <a:spcPct val="80000"/>
              </a:lnSpc>
              <a:spcBef>
                <a:spcPts val="350"/>
              </a:spcBef>
              <a:spcAft>
                <a:spcPts val="0"/>
              </a:spcAft>
              <a:buClr>
                <a:schemeClr val="dk1"/>
              </a:buClr>
              <a:buSzPts val="1750"/>
              <a:buChar char="–"/>
            </a:pPr>
            <a:r>
              <a:rPr lang="en-GB" sz="1750"/>
              <a:t>One’s self-perception (sense of one’s own happiness level)?</a:t>
            </a:r>
            <a:endParaRPr/>
          </a:p>
          <a:p>
            <a:pPr indent="-285750" lvl="1" marL="742950" rtl="0" algn="l">
              <a:lnSpc>
                <a:spcPct val="80000"/>
              </a:lnSpc>
              <a:spcBef>
                <a:spcPts val="350"/>
              </a:spcBef>
              <a:spcAft>
                <a:spcPts val="0"/>
              </a:spcAft>
              <a:buClr>
                <a:schemeClr val="dk1"/>
              </a:buClr>
              <a:buSzPts val="1750"/>
              <a:buChar char="–"/>
            </a:pPr>
            <a:r>
              <a:rPr lang="en-GB" sz="1750"/>
              <a:t>Having a lot of money?</a:t>
            </a:r>
            <a:endParaRPr/>
          </a:p>
          <a:p>
            <a:pPr indent="-174625" lvl="1" marL="742950" rtl="0" algn="l">
              <a:lnSpc>
                <a:spcPct val="80000"/>
              </a:lnSpc>
              <a:spcBef>
                <a:spcPts val="350"/>
              </a:spcBef>
              <a:spcAft>
                <a:spcPts val="0"/>
              </a:spcAft>
              <a:buClr>
                <a:schemeClr val="dk1"/>
              </a:buClr>
              <a:buSzPts val="1750"/>
              <a:buNone/>
            </a:pPr>
            <a:r>
              <a:t/>
            </a:r>
            <a:endParaRPr sz="1750"/>
          </a:p>
          <a:p>
            <a:pPr indent="-342900" lvl="0" marL="342900" rtl="0" algn="l">
              <a:lnSpc>
                <a:spcPct val="80000"/>
              </a:lnSpc>
              <a:spcBef>
                <a:spcPts val="400"/>
              </a:spcBef>
              <a:spcAft>
                <a:spcPts val="0"/>
              </a:spcAft>
              <a:buClr>
                <a:schemeClr val="dk1"/>
              </a:buClr>
              <a:buSzPts val="2000"/>
              <a:buChar char="•"/>
            </a:pPr>
            <a:r>
              <a:rPr lang="en-GB" sz="2000"/>
              <a:t>How will you turn this into a researchable concept? What questions will you use to ‘tap into’ the concept? What will the responses be?</a:t>
            </a:r>
            <a:endParaRPr/>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For example, well-being is extremely difficult to narrow down for research purposes </a:t>
            </a:r>
            <a:endParaRPr sz="2000"/>
          </a:p>
          <a:p>
            <a:pPr indent="0" lvl="0" marL="0" rtl="0" algn="l">
              <a:lnSpc>
                <a:spcPct val="80000"/>
              </a:lnSpc>
              <a:spcBef>
                <a:spcPts val="400"/>
              </a:spcBef>
              <a:spcAft>
                <a:spcPts val="0"/>
              </a:spcAft>
              <a:buClr>
                <a:schemeClr val="dk1"/>
              </a:buClr>
              <a:buSzPts val="2000"/>
              <a:buNone/>
            </a:pPr>
            <a:r>
              <a:rPr lang="en-GB" sz="2000"/>
              <a:t> </a:t>
            </a:r>
            <a:endParaRPr/>
          </a:p>
          <a:p>
            <a:pPr indent="-342900" lvl="0" marL="342900" rtl="0" algn="l">
              <a:lnSpc>
                <a:spcPct val="80000"/>
              </a:lnSpc>
              <a:spcBef>
                <a:spcPts val="400"/>
              </a:spcBef>
              <a:spcAft>
                <a:spcPts val="0"/>
              </a:spcAft>
              <a:buClr>
                <a:schemeClr val="dk1"/>
              </a:buClr>
              <a:buSzPts val="2000"/>
              <a:buChar char="•"/>
            </a:pPr>
            <a:r>
              <a:rPr lang="en-GB" sz="2000"/>
              <a:t>Because data in the social world is fuzzy you may develop ‘proxies’ for difficult concepts e.g. social class as income level, poverty using zipcode (IMD), happiness as a response to statements</a:t>
            </a:r>
            <a:endParaRPr/>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Note that social class, poverty and happiness are all social constructs and are not directly measurable - this can lead to measurement error…</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4"/>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Validity</a:t>
            </a:r>
            <a:endParaRPr i="1"/>
          </a:p>
        </p:txBody>
      </p:sp>
      <p:sp>
        <p:nvSpPr>
          <p:cNvPr id="158" name="Google Shape;158;p24"/>
          <p:cNvSpPr txBox="1"/>
          <p:nvPr/>
        </p:nvSpPr>
        <p:spPr>
          <a:xfrm>
            <a:off x="467544" y="1484784"/>
            <a:ext cx="8136900" cy="2160300"/>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2400">
                <a:solidFill>
                  <a:schemeClr val="dk1"/>
                </a:solidFill>
                <a:latin typeface="Calibri"/>
                <a:ea typeface="Calibri"/>
                <a:cs typeface="Calibri"/>
                <a:sym typeface="Calibri"/>
              </a:rPr>
              <a:t>INTERNAL VALIDITY</a:t>
            </a:r>
            <a:endParaRPr/>
          </a:p>
          <a:p>
            <a:pPr indent="0" lvl="0" marL="0" marR="0" rtl="0" algn="ctr">
              <a:spcBef>
                <a:spcPts val="0"/>
              </a:spcBef>
              <a:spcAft>
                <a:spcPts val="0"/>
              </a:spcAft>
              <a:buNone/>
            </a:pPr>
            <a:r>
              <a:rPr lang="en-GB" sz="1800">
                <a:solidFill>
                  <a:schemeClr val="dk1"/>
                </a:solidFill>
                <a:latin typeface="Calibri"/>
                <a:ea typeface="Calibri"/>
                <a:cs typeface="Calibri"/>
                <a:sym typeface="Calibri"/>
              </a:rPr>
              <a:t>Making sure the findings of your study ACTUALLY show what you think they show (and not because of some other reason)</a:t>
            </a:r>
            <a:endParaRPr/>
          </a:p>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ctr">
              <a:spcBef>
                <a:spcPts val="0"/>
              </a:spcBef>
              <a:spcAft>
                <a:spcPts val="0"/>
              </a:spcAft>
              <a:buNone/>
            </a:pPr>
            <a:r>
              <a:rPr lang="en-GB" sz="1800">
                <a:solidFill>
                  <a:schemeClr val="dk1"/>
                </a:solidFill>
                <a:latin typeface="Calibri"/>
                <a:ea typeface="Calibri"/>
                <a:cs typeface="Calibri"/>
                <a:sym typeface="Calibri"/>
              </a:rPr>
              <a:t>e.g. If you find that 99% of graduate students at Pace perceive climate change as real and human-caused, it is because they believe this and not because they think it’s what their professor who is conducting the study wants them to say.</a:t>
            </a:r>
            <a:endParaRPr/>
          </a:p>
        </p:txBody>
      </p:sp>
      <p:sp>
        <p:nvSpPr>
          <p:cNvPr id="159" name="Google Shape;159;p24"/>
          <p:cNvSpPr txBox="1"/>
          <p:nvPr/>
        </p:nvSpPr>
        <p:spPr>
          <a:xfrm>
            <a:off x="395536" y="3861048"/>
            <a:ext cx="8136900" cy="25203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2400">
                <a:solidFill>
                  <a:schemeClr val="dk1"/>
                </a:solidFill>
                <a:latin typeface="Calibri"/>
                <a:ea typeface="Calibri"/>
                <a:cs typeface="Calibri"/>
                <a:sym typeface="Calibri"/>
              </a:rPr>
              <a:t>EXTERNAL VALIDITY</a:t>
            </a:r>
            <a:endParaRPr/>
          </a:p>
          <a:p>
            <a:pPr indent="0" lvl="0" marL="0" marR="0" rtl="0" algn="ctr">
              <a:spcBef>
                <a:spcPts val="0"/>
              </a:spcBef>
              <a:spcAft>
                <a:spcPts val="0"/>
              </a:spcAft>
              <a:buNone/>
            </a:pPr>
            <a:r>
              <a:rPr lang="en-GB" sz="1800">
                <a:solidFill>
                  <a:schemeClr val="dk1"/>
                </a:solidFill>
                <a:latin typeface="Calibri"/>
                <a:ea typeface="Calibri"/>
                <a:cs typeface="Calibri"/>
                <a:sym typeface="Calibri"/>
              </a:rPr>
              <a:t>Making sure that your study can be generalized and the results applied to other populations  (and isn’t just a unique case study)</a:t>
            </a:r>
            <a:endParaRPr/>
          </a:p>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ctr">
              <a:spcBef>
                <a:spcPts val="0"/>
              </a:spcBef>
              <a:spcAft>
                <a:spcPts val="0"/>
              </a:spcAft>
              <a:buNone/>
            </a:pPr>
            <a:r>
              <a:rPr lang="en-GB" sz="1800">
                <a:solidFill>
                  <a:schemeClr val="dk1"/>
                </a:solidFill>
                <a:latin typeface="Calibri"/>
                <a:ea typeface="Calibri"/>
                <a:cs typeface="Calibri"/>
                <a:sym typeface="Calibri"/>
              </a:rPr>
              <a:t>e.g. If you find that 99% of graduate students at Pace perceive climate change as real and human-caused, that this would be a “typical” finding of any private university in New York and not the result of a targeted program at Pace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500"/>
                                        <p:tgtEl>
                                          <p:spTgt spid="1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500"/>
                                        <p:tgtEl>
                                          <p:spTgt spid="1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5"/>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Reliability</a:t>
            </a:r>
            <a:endParaRPr/>
          </a:p>
        </p:txBody>
      </p:sp>
      <p:sp>
        <p:nvSpPr>
          <p:cNvPr id="165" name="Google Shape;165;p25"/>
          <p:cNvSpPr txBox="1"/>
          <p:nvPr>
            <p:ph idx="1" type="body"/>
          </p:nvPr>
        </p:nvSpPr>
        <p:spPr>
          <a:xfrm>
            <a:off x="457200" y="1600200"/>
            <a:ext cx="8229600" cy="48531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000"/>
              <a:buChar char="•"/>
            </a:pPr>
            <a:r>
              <a:rPr lang="en-GB" sz="2000"/>
              <a:t>“A reliable measure is one that gives the same ‘reading’ when used on repeated occasions.” </a:t>
            </a:r>
            <a:r>
              <a:rPr i="1" lang="en-GB" sz="2000"/>
              <a:t>(de Vaus 2011)</a:t>
            </a:r>
            <a:endParaRPr/>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For example, an oven thermometer that was sometimes (but not always) off by 50 degrees would not provide a reliable gauge for cooking</a:t>
            </a:r>
            <a:endParaRPr/>
          </a:p>
          <a:p>
            <a:pPr indent="-342900" lvl="0" marL="342900" rtl="0" algn="l">
              <a:lnSpc>
                <a:spcPct val="80000"/>
              </a:lnSpc>
              <a:spcBef>
                <a:spcPts val="400"/>
              </a:spcBef>
              <a:spcAft>
                <a:spcPts val="0"/>
              </a:spcAft>
              <a:buClr>
                <a:schemeClr val="dk1"/>
              </a:buClr>
              <a:buSzPts val="2000"/>
              <a:buChar char="•"/>
            </a:pPr>
            <a:r>
              <a:rPr lang="en-GB" sz="2000"/>
              <a:t>Similarly, a survey that sought to measure one’s perception of their own happiness would be useless </a:t>
            </a:r>
            <a:r>
              <a:rPr lang="en-GB" sz="2000" u="sng"/>
              <a:t>if the questions asked could be interpreted differently by different people at different times (e.g. Are you happy?)</a:t>
            </a:r>
            <a:endParaRPr sz="2000"/>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Sources of unreliability can be:</a:t>
            </a:r>
            <a:endParaRPr/>
          </a:p>
          <a:p>
            <a:pPr indent="-285750" lvl="1" marL="742950" rtl="0" algn="l">
              <a:lnSpc>
                <a:spcPct val="80000"/>
              </a:lnSpc>
              <a:spcBef>
                <a:spcPts val="350"/>
              </a:spcBef>
              <a:spcAft>
                <a:spcPts val="0"/>
              </a:spcAft>
              <a:buClr>
                <a:schemeClr val="dk1"/>
              </a:buClr>
              <a:buSzPts val="1750"/>
              <a:buChar char="–"/>
            </a:pPr>
            <a:r>
              <a:rPr lang="en-GB" sz="1750"/>
              <a:t>Poor question wording</a:t>
            </a:r>
            <a:endParaRPr/>
          </a:p>
          <a:p>
            <a:pPr indent="-285750" lvl="1" marL="742950" rtl="0" algn="l">
              <a:lnSpc>
                <a:spcPct val="80000"/>
              </a:lnSpc>
              <a:spcBef>
                <a:spcPts val="350"/>
              </a:spcBef>
              <a:spcAft>
                <a:spcPts val="0"/>
              </a:spcAft>
              <a:buClr>
                <a:schemeClr val="dk1"/>
              </a:buClr>
              <a:buSzPts val="1750"/>
              <a:buChar char="–"/>
            </a:pPr>
            <a:r>
              <a:rPr lang="en-GB" sz="1750"/>
              <a:t>Different formats of data collection instruments</a:t>
            </a:r>
            <a:endParaRPr/>
          </a:p>
          <a:p>
            <a:pPr indent="-285750" lvl="1" marL="742950" rtl="0" algn="l">
              <a:lnSpc>
                <a:spcPct val="80000"/>
              </a:lnSpc>
              <a:spcBef>
                <a:spcPts val="350"/>
              </a:spcBef>
              <a:spcAft>
                <a:spcPts val="0"/>
              </a:spcAft>
              <a:buClr>
                <a:schemeClr val="dk1"/>
              </a:buClr>
              <a:buSzPts val="1750"/>
              <a:buChar char="–"/>
            </a:pPr>
            <a:r>
              <a:rPr lang="en-GB" sz="1750"/>
              <a:t>Ordering of questions</a:t>
            </a:r>
            <a:endParaRPr/>
          </a:p>
          <a:p>
            <a:pPr indent="-285750" lvl="1" marL="742950" rtl="0" algn="l">
              <a:lnSpc>
                <a:spcPct val="80000"/>
              </a:lnSpc>
              <a:spcBef>
                <a:spcPts val="350"/>
              </a:spcBef>
              <a:spcAft>
                <a:spcPts val="0"/>
              </a:spcAft>
              <a:buClr>
                <a:schemeClr val="dk1"/>
              </a:buClr>
              <a:buSzPts val="1750"/>
              <a:buChar char="–"/>
            </a:pPr>
            <a:r>
              <a:rPr lang="en-GB" sz="1750"/>
              <a:t>Lack of knowledge/opinion</a:t>
            </a:r>
            <a:endParaRPr/>
          </a:p>
          <a:p>
            <a:pPr indent="-285750" lvl="1" marL="742950" rtl="0" algn="l">
              <a:lnSpc>
                <a:spcPct val="80000"/>
              </a:lnSpc>
              <a:spcBef>
                <a:spcPts val="350"/>
              </a:spcBef>
              <a:spcAft>
                <a:spcPts val="0"/>
              </a:spcAft>
              <a:buClr>
                <a:schemeClr val="dk1"/>
              </a:buClr>
              <a:buSzPts val="1750"/>
              <a:buChar char="–"/>
            </a:pPr>
            <a:r>
              <a:rPr lang="en-GB" sz="1750"/>
              <a:t>Difficult questions (what percentage of your income did you spend on groceries in the last 3 months?)</a:t>
            </a:r>
            <a:endParaRPr sz="175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6"/>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Populations vs Samples</a:t>
            </a:r>
            <a:endParaRPr/>
          </a:p>
        </p:txBody>
      </p:sp>
      <p:sp>
        <p:nvSpPr>
          <p:cNvPr id="171" name="Google Shape;171;p26"/>
          <p:cNvSpPr txBox="1"/>
          <p:nvPr>
            <p:ph idx="1" type="body"/>
          </p:nvPr>
        </p:nvSpPr>
        <p:spPr>
          <a:xfrm>
            <a:off x="457200" y="1600200"/>
            <a:ext cx="4834800" cy="45261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000"/>
              <a:buChar char="•"/>
            </a:pPr>
            <a:r>
              <a:rPr lang="en-GB" sz="2000"/>
              <a:t>A population is every possible person that could be included in your study</a:t>
            </a:r>
            <a:endParaRPr/>
          </a:p>
          <a:p>
            <a:pPr indent="-215900" lvl="0" marL="342900" rtl="0" algn="l">
              <a:lnSpc>
                <a:spcPct val="90000"/>
              </a:lnSpc>
              <a:spcBef>
                <a:spcPts val="400"/>
              </a:spcBef>
              <a:spcAft>
                <a:spcPts val="0"/>
              </a:spcAft>
              <a:buClr>
                <a:schemeClr val="dk1"/>
              </a:buClr>
              <a:buSzPts val="2000"/>
              <a:buNone/>
            </a:pPr>
            <a:r>
              <a:t/>
            </a:r>
            <a:endParaRPr sz="2000"/>
          </a:p>
          <a:p>
            <a:pPr indent="-342900" lvl="0" marL="342900" rtl="0" algn="l">
              <a:lnSpc>
                <a:spcPct val="90000"/>
              </a:lnSpc>
              <a:spcBef>
                <a:spcPts val="400"/>
              </a:spcBef>
              <a:spcAft>
                <a:spcPts val="0"/>
              </a:spcAft>
              <a:buClr>
                <a:schemeClr val="dk1"/>
              </a:buClr>
              <a:buSzPts val="2000"/>
              <a:buChar char="•"/>
            </a:pPr>
            <a:r>
              <a:rPr lang="en-GB" sz="2000"/>
              <a:t>A population can still be (and normally is) a subset of the ‘world population’</a:t>
            </a:r>
            <a:endParaRPr/>
          </a:p>
          <a:p>
            <a:pPr indent="-215900" lvl="0" marL="342900" rtl="0" algn="l">
              <a:lnSpc>
                <a:spcPct val="90000"/>
              </a:lnSpc>
              <a:spcBef>
                <a:spcPts val="400"/>
              </a:spcBef>
              <a:spcAft>
                <a:spcPts val="0"/>
              </a:spcAft>
              <a:buClr>
                <a:schemeClr val="dk1"/>
              </a:buClr>
              <a:buSzPts val="2000"/>
              <a:buNone/>
            </a:pPr>
            <a:r>
              <a:t/>
            </a:r>
            <a:endParaRPr sz="2000"/>
          </a:p>
          <a:p>
            <a:pPr indent="-342900" lvl="0" marL="342900" rtl="0" algn="l">
              <a:lnSpc>
                <a:spcPct val="90000"/>
              </a:lnSpc>
              <a:spcBef>
                <a:spcPts val="400"/>
              </a:spcBef>
              <a:spcAft>
                <a:spcPts val="0"/>
              </a:spcAft>
              <a:buClr>
                <a:schemeClr val="dk1"/>
              </a:buClr>
              <a:buSzPts val="2000"/>
              <a:buChar char="•"/>
            </a:pPr>
            <a:r>
              <a:rPr lang="en-GB" sz="2000"/>
              <a:t>For example, for a study into Pace University graduate students the population would be all Pace University students enrolled on an graduate course</a:t>
            </a:r>
            <a:endParaRPr/>
          </a:p>
          <a:p>
            <a:pPr indent="-215900" lvl="0" marL="342900" rtl="0" algn="l">
              <a:lnSpc>
                <a:spcPct val="90000"/>
              </a:lnSpc>
              <a:spcBef>
                <a:spcPts val="400"/>
              </a:spcBef>
              <a:spcAft>
                <a:spcPts val="0"/>
              </a:spcAft>
              <a:buClr>
                <a:schemeClr val="dk1"/>
              </a:buClr>
              <a:buSzPts val="2000"/>
              <a:buNone/>
            </a:pPr>
            <a:r>
              <a:t/>
            </a:r>
            <a:endParaRPr sz="2000"/>
          </a:p>
          <a:p>
            <a:pPr indent="-342900" lvl="0" marL="342900" rtl="0" algn="l">
              <a:lnSpc>
                <a:spcPct val="90000"/>
              </a:lnSpc>
              <a:spcBef>
                <a:spcPts val="400"/>
              </a:spcBef>
              <a:spcAft>
                <a:spcPts val="0"/>
              </a:spcAft>
              <a:buClr>
                <a:schemeClr val="dk1"/>
              </a:buClr>
              <a:buSzPts val="2000"/>
              <a:buChar char="•"/>
            </a:pPr>
            <a:r>
              <a:rPr lang="en-GB" sz="2000"/>
              <a:t>A study that collects information about whole populations is technically called a ‘census’</a:t>
            </a:r>
            <a:endParaRPr/>
          </a:p>
          <a:p>
            <a:pPr indent="-215900" lvl="0" marL="342900" rtl="0" algn="l">
              <a:lnSpc>
                <a:spcPct val="90000"/>
              </a:lnSpc>
              <a:spcBef>
                <a:spcPts val="400"/>
              </a:spcBef>
              <a:spcAft>
                <a:spcPts val="0"/>
              </a:spcAft>
              <a:buClr>
                <a:schemeClr val="dk1"/>
              </a:buClr>
              <a:buSzPts val="2000"/>
              <a:buNone/>
            </a:pPr>
            <a:r>
              <a:t/>
            </a:r>
            <a:endParaRPr sz="2000"/>
          </a:p>
          <a:p>
            <a:pPr indent="-342900" lvl="0" marL="342900" rtl="0" algn="l">
              <a:lnSpc>
                <a:spcPct val="90000"/>
              </a:lnSpc>
              <a:spcBef>
                <a:spcPts val="400"/>
              </a:spcBef>
              <a:spcAft>
                <a:spcPts val="0"/>
              </a:spcAft>
              <a:buClr>
                <a:schemeClr val="dk1"/>
              </a:buClr>
              <a:buSzPts val="2000"/>
              <a:buNone/>
            </a:pPr>
            <a:r>
              <a:t/>
            </a:r>
            <a:endParaRPr sz="2000"/>
          </a:p>
        </p:txBody>
      </p:sp>
      <p:pic>
        <p:nvPicPr>
          <p:cNvPr id="172" name="Google Shape;172;p26"/>
          <p:cNvPicPr preferRelativeResize="0"/>
          <p:nvPr/>
        </p:nvPicPr>
        <p:blipFill rotWithShape="1">
          <a:blip r:embed="rId3">
            <a:alphaModFix/>
          </a:blip>
          <a:srcRect b="0" l="0" r="0" t="0"/>
          <a:stretch/>
        </p:blipFill>
        <p:spPr>
          <a:xfrm>
            <a:off x="5220072" y="2204864"/>
            <a:ext cx="3923928" cy="207504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7"/>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Populations vs Samples</a:t>
            </a:r>
            <a:endParaRPr/>
          </a:p>
        </p:txBody>
      </p:sp>
      <p:sp>
        <p:nvSpPr>
          <p:cNvPr id="178" name="Google Shape;178;p27"/>
          <p:cNvSpPr txBox="1"/>
          <p:nvPr>
            <p:ph idx="1" type="body"/>
          </p:nvPr>
        </p:nvSpPr>
        <p:spPr>
          <a:xfrm>
            <a:off x="457200" y="1600200"/>
            <a:ext cx="4690800" cy="45261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1850"/>
              <a:buChar char="•"/>
            </a:pPr>
            <a:r>
              <a:rPr lang="en-GB" sz="1850"/>
              <a:t>A sample is a subset of the population</a:t>
            </a:r>
            <a:endParaRPr/>
          </a:p>
          <a:p>
            <a:pPr indent="-225425" lvl="0" marL="342900" rtl="0" algn="l">
              <a:lnSpc>
                <a:spcPct val="90000"/>
              </a:lnSpc>
              <a:spcBef>
                <a:spcPts val="370"/>
              </a:spcBef>
              <a:spcAft>
                <a:spcPts val="0"/>
              </a:spcAft>
              <a:buClr>
                <a:schemeClr val="dk1"/>
              </a:buClr>
              <a:buSzPts val="1850"/>
              <a:buNone/>
            </a:pPr>
            <a:r>
              <a:t/>
            </a:r>
            <a:endParaRPr sz="1850"/>
          </a:p>
          <a:p>
            <a:pPr indent="-342900" lvl="0" marL="342900" rtl="0" algn="l">
              <a:lnSpc>
                <a:spcPct val="90000"/>
              </a:lnSpc>
              <a:spcBef>
                <a:spcPts val="370"/>
              </a:spcBef>
              <a:spcAft>
                <a:spcPts val="0"/>
              </a:spcAft>
              <a:buClr>
                <a:schemeClr val="dk1"/>
              </a:buClr>
              <a:buSzPts val="1850"/>
              <a:buChar char="•"/>
            </a:pPr>
            <a:r>
              <a:rPr lang="en-GB" sz="1850"/>
              <a:t>A sampling frame contains information about the whole population from which a sample is drawn</a:t>
            </a:r>
            <a:endParaRPr/>
          </a:p>
          <a:p>
            <a:pPr indent="-225425" lvl="0" marL="342900" rtl="0" algn="l">
              <a:lnSpc>
                <a:spcPct val="90000"/>
              </a:lnSpc>
              <a:spcBef>
                <a:spcPts val="370"/>
              </a:spcBef>
              <a:spcAft>
                <a:spcPts val="0"/>
              </a:spcAft>
              <a:buClr>
                <a:schemeClr val="dk1"/>
              </a:buClr>
              <a:buSzPts val="1850"/>
              <a:buNone/>
            </a:pPr>
            <a:r>
              <a:t/>
            </a:r>
            <a:endParaRPr sz="1850"/>
          </a:p>
          <a:p>
            <a:pPr indent="-342900" lvl="0" marL="342900" rtl="0" algn="l">
              <a:lnSpc>
                <a:spcPct val="90000"/>
              </a:lnSpc>
              <a:spcBef>
                <a:spcPts val="370"/>
              </a:spcBef>
              <a:spcAft>
                <a:spcPts val="0"/>
              </a:spcAft>
              <a:buClr>
                <a:schemeClr val="dk1"/>
              </a:buClr>
              <a:buSzPts val="1850"/>
              <a:buChar char="•"/>
            </a:pPr>
            <a:r>
              <a:rPr lang="en-GB" sz="1850"/>
              <a:t>A study that collects information from a sample in an attempt to make inferences to a population is technically called a ‘survey’</a:t>
            </a:r>
            <a:endParaRPr/>
          </a:p>
          <a:p>
            <a:pPr indent="-225425" lvl="0" marL="342900" rtl="0" algn="l">
              <a:lnSpc>
                <a:spcPct val="90000"/>
              </a:lnSpc>
              <a:spcBef>
                <a:spcPts val="370"/>
              </a:spcBef>
              <a:spcAft>
                <a:spcPts val="0"/>
              </a:spcAft>
              <a:buClr>
                <a:schemeClr val="dk1"/>
              </a:buClr>
              <a:buSzPts val="1850"/>
              <a:buNone/>
            </a:pPr>
            <a:r>
              <a:t/>
            </a:r>
            <a:endParaRPr sz="1850"/>
          </a:p>
          <a:p>
            <a:pPr indent="-342900" lvl="0" marL="342900" rtl="0" algn="l">
              <a:lnSpc>
                <a:spcPct val="90000"/>
              </a:lnSpc>
              <a:spcBef>
                <a:spcPts val="370"/>
              </a:spcBef>
              <a:spcAft>
                <a:spcPts val="0"/>
              </a:spcAft>
              <a:buClr>
                <a:schemeClr val="dk1"/>
              </a:buClr>
              <a:buSzPts val="1850"/>
              <a:buChar char="•"/>
            </a:pPr>
            <a:r>
              <a:rPr lang="en-GB" sz="1850"/>
              <a:t>Not all research designs want to infer characteristics from samples to populations and therefore do not need to have samples that are representative</a:t>
            </a:r>
            <a:endParaRPr sz="1850"/>
          </a:p>
        </p:txBody>
      </p:sp>
      <p:pic>
        <p:nvPicPr>
          <p:cNvPr id="179" name="Google Shape;179;p27"/>
          <p:cNvPicPr preferRelativeResize="0"/>
          <p:nvPr/>
        </p:nvPicPr>
        <p:blipFill rotWithShape="1">
          <a:blip r:embed="rId3">
            <a:alphaModFix/>
          </a:blip>
          <a:srcRect b="0" l="0" r="0" t="0"/>
          <a:stretch/>
        </p:blipFill>
        <p:spPr>
          <a:xfrm>
            <a:off x="5580112" y="1844824"/>
            <a:ext cx="3302000" cy="3556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8"/>
          <p:cNvSpPr txBox="1"/>
          <p:nvPr>
            <p:ph type="title"/>
          </p:nvPr>
        </p:nvSpPr>
        <p:spPr>
          <a:xfrm>
            <a:off x="457200" y="274638"/>
            <a:ext cx="8229600" cy="1143000"/>
          </a:xfrm>
          <a:prstGeom prst="rect">
            <a:avLst/>
          </a:prstGeom>
          <a:solidFill>
            <a:srgbClr val="CCFFCC"/>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t>Need a bit more guidance?</a:t>
            </a:r>
            <a:endParaRPr/>
          </a:p>
        </p:txBody>
      </p:sp>
      <p:sp>
        <p:nvSpPr>
          <p:cNvPr id="185" name="Google Shape;185;p28"/>
          <p:cNvSpPr txBox="1"/>
          <p:nvPr>
            <p:ph idx="1" type="body"/>
          </p:nvPr>
        </p:nvSpPr>
        <p:spPr>
          <a:xfrm>
            <a:off x="457200" y="1600201"/>
            <a:ext cx="8229600" cy="2188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Watch this 6 minute video that gives an overview of probability-based sampling: </a:t>
            </a:r>
            <a:r>
              <a:rPr lang="en-GB" sz="2000" u="sng">
                <a:solidFill>
                  <a:schemeClr val="hlink"/>
                </a:solidFill>
                <a:hlinkClick r:id="rId3"/>
              </a:rPr>
              <a:t>https://youtu.be/md6IuRRALdM</a:t>
            </a:r>
            <a:endParaRPr sz="2000"/>
          </a:p>
          <a:p>
            <a:pPr indent="-342900" lvl="0" marL="342900" rtl="0" algn="l">
              <a:spcBef>
                <a:spcPts val="400"/>
              </a:spcBef>
              <a:spcAft>
                <a:spcPts val="0"/>
              </a:spcAft>
              <a:buClr>
                <a:schemeClr val="dk1"/>
              </a:buClr>
              <a:buSzPts val="2000"/>
              <a:buChar char="•"/>
            </a:pPr>
            <a:r>
              <a:rPr lang="en-GB" sz="2000"/>
              <a:t>We’ll discuss the non-probability based sampling strategies next week (part of qualitative approaches)</a:t>
            </a:r>
            <a:endParaRPr sz="2000"/>
          </a:p>
        </p:txBody>
      </p:sp>
      <p:pic>
        <p:nvPicPr>
          <p:cNvPr id="186" name="Google Shape;186;p28"/>
          <p:cNvPicPr preferRelativeResize="0"/>
          <p:nvPr/>
        </p:nvPicPr>
        <p:blipFill rotWithShape="1">
          <a:blip r:embed="rId4">
            <a:alphaModFix/>
          </a:blip>
          <a:srcRect b="0" l="0" r="0" t="0"/>
          <a:stretch/>
        </p:blipFill>
        <p:spPr>
          <a:xfrm>
            <a:off x="1331640" y="3573016"/>
            <a:ext cx="6681192" cy="285064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9"/>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The Million Dollar Question</a:t>
            </a:r>
            <a:endParaRPr/>
          </a:p>
        </p:txBody>
      </p:sp>
      <p:sp>
        <p:nvSpPr>
          <p:cNvPr id="192" name="Google Shape;192;p29"/>
          <p:cNvSpPr txBox="1"/>
          <p:nvPr>
            <p:ph idx="1" type="body"/>
          </p:nvPr>
        </p:nvSpPr>
        <p:spPr>
          <a:xfrm>
            <a:off x="457200" y="1600201"/>
            <a:ext cx="8229600" cy="24768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000"/>
              <a:buChar char="•"/>
            </a:pPr>
            <a:r>
              <a:rPr lang="en-GB" sz="2000"/>
              <a:t>How big should my (probability) sample be? (ask Dr. Aiello-Lammens)</a:t>
            </a:r>
            <a:endParaRPr/>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There is no answer to this question but you should consider the following:</a:t>
            </a:r>
            <a:endParaRPr/>
          </a:p>
          <a:p>
            <a:pPr indent="-342900" lvl="0" marL="342900" rtl="0" algn="l">
              <a:lnSpc>
                <a:spcPct val="80000"/>
              </a:lnSpc>
              <a:spcBef>
                <a:spcPts val="162"/>
              </a:spcBef>
              <a:spcAft>
                <a:spcPts val="0"/>
              </a:spcAft>
              <a:buClr>
                <a:schemeClr val="dk1"/>
              </a:buClr>
              <a:buSzPts val="812"/>
              <a:buNone/>
            </a:pPr>
            <a:r>
              <a:t/>
            </a:r>
            <a:endParaRPr sz="812"/>
          </a:p>
          <a:p>
            <a:pPr indent="-285750" lvl="1" marL="742950" rtl="0" algn="l">
              <a:lnSpc>
                <a:spcPct val="80000"/>
              </a:lnSpc>
              <a:spcBef>
                <a:spcPts val="350"/>
              </a:spcBef>
              <a:spcAft>
                <a:spcPts val="0"/>
              </a:spcAft>
              <a:buClr>
                <a:schemeClr val="dk1"/>
              </a:buClr>
              <a:buSzPts val="1750"/>
              <a:buChar char="–"/>
            </a:pPr>
            <a:r>
              <a:rPr lang="en-GB" sz="1750"/>
              <a:t>Your resources are limited</a:t>
            </a:r>
            <a:endParaRPr/>
          </a:p>
          <a:p>
            <a:pPr indent="-285750" lvl="1" marL="742950" rtl="0" algn="l">
              <a:lnSpc>
                <a:spcPct val="80000"/>
              </a:lnSpc>
              <a:spcBef>
                <a:spcPts val="350"/>
              </a:spcBef>
              <a:spcAft>
                <a:spcPts val="0"/>
              </a:spcAft>
              <a:buClr>
                <a:schemeClr val="dk1"/>
              </a:buClr>
              <a:buSzPts val="1750"/>
              <a:buChar char="–"/>
            </a:pPr>
            <a:r>
              <a:rPr lang="en-GB" sz="1750"/>
              <a:t>Absolute size matters (not relative to population)</a:t>
            </a:r>
            <a:endParaRPr/>
          </a:p>
          <a:p>
            <a:pPr indent="-285750" lvl="1" marL="742950" rtl="0" algn="l">
              <a:lnSpc>
                <a:spcPct val="80000"/>
              </a:lnSpc>
              <a:spcBef>
                <a:spcPts val="350"/>
              </a:spcBef>
              <a:spcAft>
                <a:spcPts val="0"/>
              </a:spcAft>
              <a:buClr>
                <a:schemeClr val="dk1"/>
              </a:buClr>
              <a:buSzPts val="1750"/>
              <a:buChar char="–"/>
            </a:pPr>
            <a:r>
              <a:rPr lang="en-GB" sz="1750"/>
              <a:t>The bigger it is the lower the sample error</a:t>
            </a:r>
            <a:endParaRPr/>
          </a:p>
          <a:p>
            <a:pPr indent="-285750" lvl="1" marL="742950" rtl="0" algn="l">
              <a:lnSpc>
                <a:spcPct val="80000"/>
              </a:lnSpc>
              <a:spcBef>
                <a:spcPts val="350"/>
              </a:spcBef>
              <a:spcAft>
                <a:spcPts val="0"/>
              </a:spcAft>
              <a:buClr>
                <a:schemeClr val="dk1"/>
              </a:buClr>
              <a:buSzPts val="1750"/>
              <a:buChar char="–"/>
            </a:pPr>
            <a:r>
              <a:rPr lang="en-GB" sz="1750"/>
              <a:t>The law of diminishing returns (for 95% confidence level)...</a:t>
            </a:r>
            <a:endParaRPr/>
          </a:p>
          <a:p>
            <a:pPr indent="-174625" lvl="1" marL="742950" rtl="0" algn="l">
              <a:lnSpc>
                <a:spcPct val="80000"/>
              </a:lnSpc>
              <a:spcBef>
                <a:spcPts val="350"/>
              </a:spcBef>
              <a:spcAft>
                <a:spcPts val="0"/>
              </a:spcAft>
              <a:buClr>
                <a:schemeClr val="dk1"/>
              </a:buClr>
              <a:buSzPts val="1750"/>
              <a:buNone/>
            </a:pPr>
            <a:r>
              <a:t/>
            </a:r>
            <a:endParaRPr sz="1750"/>
          </a:p>
          <a:p>
            <a:pPr indent="-215900" lvl="0" marL="342900" rtl="0" algn="l">
              <a:lnSpc>
                <a:spcPct val="80000"/>
              </a:lnSpc>
              <a:spcBef>
                <a:spcPts val="400"/>
              </a:spcBef>
              <a:spcAft>
                <a:spcPts val="0"/>
              </a:spcAft>
              <a:buClr>
                <a:schemeClr val="dk1"/>
              </a:buClr>
              <a:buSzPts val="2000"/>
              <a:buNone/>
            </a:pPr>
            <a:r>
              <a:t/>
            </a:r>
            <a:endParaRPr sz="2000"/>
          </a:p>
        </p:txBody>
      </p:sp>
      <p:graphicFrame>
        <p:nvGraphicFramePr>
          <p:cNvPr id="193" name="Google Shape;193;p29"/>
          <p:cNvGraphicFramePr/>
          <p:nvPr/>
        </p:nvGraphicFramePr>
        <p:xfrm>
          <a:off x="1187624" y="4077072"/>
          <a:ext cx="3000000" cy="3000000"/>
        </p:xfrm>
        <a:graphic>
          <a:graphicData uri="http://schemas.openxmlformats.org/drawingml/2006/table">
            <a:tbl>
              <a:tblPr bandRow="1" firstRow="1">
                <a:noFill/>
                <a:tableStyleId>{4BCA1F8D-B9B5-423C-BC14-ED306FEB35CB}</a:tableStyleId>
              </a:tblPr>
              <a:tblGrid>
                <a:gridCol w="2288150"/>
                <a:gridCol w="2272025"/>
                <a:gridCol w="2304250"/>
              </a:tblGrid>
              <a:tr h="370850">
                <a:tc>
                  <a:txBody>
                    <a:bodyPr/>
                    <a:lstStyle/>
                    <a:p>
                      <a:pPr indent="0" lvl="0" marL="0" marR="0" rtl="0" algn="l">
                        <a:spcBef>
                          <a:spcPts val="0"/>
                        </a:spcBef>
                        <a:spcAft>
                          <a:spcPts val="0"/>
                        </a:spcAft>
                        <a:buNone/>
                      </a:pPr>
                      <a:r>
                        <a:rPr lang="en-GB" sz="1800" u="none" cap="none" strike="noStrike"/>
                        <a:t>Population size:</a:t>
                      </a:r>
                      <a:endParaRPr sz="1800"/>
                    </a:p>
                  </a:txBody>
                  <a:tcPr marT="45725" marB="45725" marR="91450" marL="91450"/>
                </a:tc>
                <a:tc>
                  <a:txBody>
                    <a:bodyPr/>
                    <a:lstStyle/>
                    <a:p>
                      <a:pPr indent="0" lvl="0" marL="0" marR="0" rtl="0" algn="ctr">
                        <a:spcBef>
                          <a:spcPts val="0"/>
                        </a:spcBef>
                        <a:spcAft>
                          <a:spcPts val="0"/>
                        </a:spcAft>
                        <a:buNone/>
                      </a:pPr>
                      <a:r>
                        <a:rPr lang="en-GB" sz="1800"/>
                        <a:t>Req. Sample Size</a:t>
                      </a:r>
                      <a:endParaRPr/>
                    </a:p>
                    <a:p>
                      <a:pPr indent="0" lvl="0" marL="0" marR="0" rtl="0" algn="l">
                        <a:spcBef>
                          <a:spcPts val="0"/>
                        </a:spcBef>
                        <a:spcAft>
                          <a:spcPts val="0"/>
                        </a:spcAft>
                        <a:buNone/>
                      </a:pPr>
                      <a:r>
                        <a:rPr lang="en-GB" sz="1800"/>
                        <a:t>(5%</a:t>
                      </a:r>
                      <a:r>
                        <a:rPr lang="en-GB" sz="1800"/>
                        <a:t> margin of error)</a:t>
                      </a:r>
                      <a:endParaRPr sz="1800"/>
                    </a:p>
                  </a:txBody>
                  <a:tcPr marT="45725" marB="45725" marR="91450" marL="91450"/>
                </a:tc>
                <a:tc>
                  <a:txBody>
                    <a:bodyPr/>
                    <a:lstStyle/>
                    <a:p>
                      <a:pPr indent="0" lvl="0" marL="0" marR="0" rtl="0" algn="ctr">
                        <a:spcBef>
                          <a:spcPts val="0"/>
                        </a:spcBef>
                        <a:spcAft>
                          <a:spcPts val="0"/>
                        </a:spcAft>
                        <a:buNone/>
                      </a:pPr>
                      <a:r>
                        <a:rPr lang="en-GB" sz="1800"/>
                        <a:t>Req. Sample Size</a:t>
                      </a:r>
                      <a:endParaRPr/>
                    </a:p>
                    <a:p>
                      <a:pPr indent="0" lvl="0" marL="0" marR="0" rtl="0" algn="ctr">
                        <a:spcBef>
                          <a:spcPts val="0"/>
                        </a:spcBef>
                        <a:spcAft>
                          <a:spcPts val="0"/>
                        </a:spcAft>
                        <a:buNone/>
                      </a:pPr>
                      <a:r>
                        <a:rPr lang="en-GB" sz="1800"/>
                        <a:t>(3% margin of error)</a:t>
                      </a:r>
                      <a:endParaRPr sz="1800"/>
                    </a:p>
                  </a:txBody>
                  <a:tcPr marT="45725" marB="45725" marR="91450" marL="91450"/>
                </a:tc>
              </a:tr>
              <a:tr h="370850">
                <a:tc>
                  <a:txBody>
                    <a:bodyPr/>
                    <a:lstStyle/>
                    <a:p>
                      <a:pPr indent="0" lvl="0" marL="0" marR="0" rtl="0" algn="r">
                        <a:spcBef>
                          <a:spcPts val="0"/>
                        </a:spcBef>
                        <a:spcAft>
                          <a:spcPts val="0"/>
                        </a:spcAft>
                        <a:buNone/>
                      </a:pPr>
                      <a:r>
                        <a:rPr lang="en-GB" sz="1800"/>
                        <a:t>100</a:t>
                      </a:r>
                      <a:endParaRPr sz="1800"/>
                    </a:p>
                  </a:txBody>
                  <a:tcPr marT="45725" marB="45725" marR="91450" marL="91450"/>
                </a:tc>
                <a:tc>
                  <a:txBody>
                    <a:bodyPr/>
                    <a:lstStyle/>
                    <a:p>
                      <a:pPr indent="0" lvl="0" marL="0" marR="0" rtl="0" algn="ctr">
                        <a:spcBef>
                          <a:spcPts val="0"/>
                        </a:spcBef>
                        <a:spcAft>
                          <a:spcPts val="0"/>
                        </a:spcAft>
                        <a:buNone/>
                      </a:pPr>
                      <a:r>
                        <a:rPr lang="en-GB" sz="1800"/>
                        <a:t>79</a:t>
                      </a:r>
                      <a:endParaRPr sz="1800"/>
                    </a:p>
                  </a:txBody>
                  <a:tcPr marT="45725" marB="45725" marR="91450" marL="91450"/>
                </a:tc>
                <a:tc>
                  <a:txBody>
                    <a:bodyPr/>
                    <a:lstStyle/>
                    <a:p>
                      <a:pPr indent="0" lvl="0" marL="0" marR="0" rtl="0" algn="ctr">
                        <a:spcBef>
                          <a:spcPts val="0"/>
                        </a:spcBef>
                        <a:spcAft>
                          <a:spcPts val="0"/>
                        </a:spcAft>
                        <a:buNone/>
                      </a:pPr>
                      <a:r>
                        <a:rPr lang="en-GB" sz="1800"/>
                        <a:t>92</a:t>
                      </a:r>
                      <a:endParaRPr sz="1800"/>
                    </a:p>
                  </a:txBody>
                  <a:tcPr marT="45725" marB="45725" marR="91450" marL="91450"/>
                </a:tc>
              </a:tr>
              <a:tr h="370850">
                <a:tc>
                  <a:txBody>
                    <a:bodyPr/>
                    <a:lstStyle/>
                    <a:p>
                      <a:pPr indent="0" lvl="0" marL="0" marR="0" rtl="0" algn="r">
                        <a:spcBef>
                          <a:spcPts val="0"/>
                        </a:spcBef>
                        <a:spcAft>
                          <a:spcPts val="0"/>
                        </a:spcAft>
                        <a:buNone/>
                      </a:pPr>
                      <a:r>
                        <a:rPr lang="en-GB" sz="1800"/>
                        <a:t>1,000</a:t>
                      </a:r>
                      <a:endParaRPr sz="1800"/>
                    </a:p>
                  </a:txBody>
                  <a:tcPr marT="45725" marB="45725" marR="91450" marL="91450"/>
                </a:tc>
                <a:tc>
                  <a:txBody>
                    <a:bodyPr/>
                    <a:lstStyle/>
                    <a:p>
                      <a:pPr indent="0" lvl="0" marL="0" marR="0" rtl="0" algn="ctr">
                        <a:spcBef>
                          <a:spcPts val="0"/>
                        </a:spcBef>
                        <a:spcAft>
                          <a:spcPts val="0"/>
                        </a:spcAft>
                        <a:buNone/>
                      </a:pPr>
                      <a:r>
                        <a:rPr lang="en-GB" sz="1800"/>
                        <a:t>278</a:t>
                      </a:r>
                      <a:endParaRPr sz="1800"/>
                    </a:p>
                  </a:txBody>
                  <a:tcPr marT="45725" marB="45725" marR="91450" marL="91450"/>
                </a:tc>
                <a:tc>
                  <a:txBody>
                    <a:bodyPr/>
                    <a:lstStyle/>
                    <a:p>
                      <a:pPr indent="0" lvl="0" marL="0" marR="0" rtl="0" algn="ctr">
                        <a:spcBef>
                          <a:spcPts val="0"/>
                        </a:spcBef>
                        <a:spcAft>
                          <a:spcPts val="0"/>
                        </a:spcAft>
                        <a:buNone/>
                      </a:pPr>
                      <a:r>
                        <a:rPr lang="en-GB" sz="1800"/>
                        <a:t>521</a:t>
                      </a:r>
                      <a:endParaRPr sz="1800"/>
                    </a:p>
                  </a:txBody>
                  <a:tcPr marT="45725" marB="45725" marR="91450" marL="91450"/>
                </a:tc>
              </a:tr>
              <a:tr h="370850">
                <a:tc>
                  <a:txBody>
                    <a:bodyPr/>
                    <a:lstStyle/>
                    <a:p>
                      <a:pPr indent="0" lvl="0" marL="0" marR="0" rtl="0" algn="r">
                        <a:spcBef>
                          <a:spcPts val="0"/>
                        </a:spcBef>
                        <a:spcAft>
                          <a:spcPts val="0"/>
                        </a:spcAft>
                        <a:buNone/>
                      </a:pPr>
                      <a:r>
                        <a:rPr lang="en-GB" sz="1800"/>
                        <a:t>10,000</a:t>
                      </a:r>
                      <a:endParaRPr sz="1800"/>
                    </a:p>
                  </a:txBody>
                  <a:tcPr marT="45725" marB="45725" marR="91450" marL="91450"/>
                </a:tc>
                <a:tc>
                  <a:txBody>
                    <a:bodyPr/>
                    <a:lstStyle/>
                    <a:p>
                      <a:pPr indent="0" lvl="0" marL="0" marR="0" rtl="0" algn="ctr">
                        <a:spcBef>
                          <a:spcPts val="0"/>
                        </a:spcBef>
                        <a:spcAft>
                          <a:spcPts val="0"/>
                        </a:spcAft>
                        <a:buNone/>
                      </a:pPr>
                      <a:r>
                        <a:rPr lang="en-GB" sz="1800"/>
                        <a:t>370</a:t>
                      </a:r>
                      <a:endParaRPr sz="1800"/>
                    </a:p>
                  </a:txBody>
                  <a:tcPr marT="45725" marB="45725" marR="91450" marL="91450"/>
                </a:tc>
                <a:tc>
                  <a:txBody>
                    <a:bodyPr/>
                    <a:lstStyle/>
                    <a:p>
                      <a:pPr indent="0" lvl="0" marL="0" marR="0" rtl="0" algn="ctr">
                        <a:spcBef>
                          <a:spcPts val="0"/>
                        </a:spcBef>
                        <a:spcAft>
                          <a:spcPts val="0"/>
                        </a:spcAft>
                        <a:buNone/>
                      </a:pPr>
                      <a:r>
                        <a:rPr lang="en-GB" sz="1800"/>
                        <a:t>982</a:t>
                      </a:r>
                      <a:endParaRPr sz="1800"/>
                    </a:p>
                  </a:txBody>
                  <a:tcPr marT="45725" marB="45725" marR="91450" marL="91450"/>
                </a:tc>
              </a:tr>
              <a:tr h="370850">
                <a:tc>
                  <a:txBody>
                    <a:bodyPr/>
                    <a:lstStyle/>
                    <a:p>
                      <a:pPr indent="0" lvl="0" marL="0" marR="0" rtl="0" algn="r">
                        <a:spcBef>
                          <a:spcPts val="0"/>
                        </a:spcBef>
                        <a:spcAft>
                          <a:spcPts val="0"/>
                        </a:spcAft>
                        <a:buNone/>
                      </a:pPr>
                      <a:r>
                        <a:rPr lang="en-GB" sz="1800"/>
                        <a:t>100,000</a:t>
                      </a:r>
                      <a:endParaRPr sz="1800"/>
                    </a:p>
                  </a:txBody>
                  <a:tcPr marT="45725" marB="45725" marR="91450" marL="91450"/>
                </a:tc>
                <a:tc>
                  <a:txBody>
                    <a:bodyPr/>
                    <a:lstStyle/>
                    <a:p>
                      <a:pPr indent="0" lvl="0" marL="0" marR="0" rtl="0" algn="ctr">
                        <a:spcBef>
                          <a:spcPts val="0"/>
                        </a:spcBef>
                        <a:spcAft>
                          <a:spcPts val="0"/>
                        </a:spcAft>
                        <a:buNone/>
                      </a:pPr>
                      <a:r>
                        <a:rPr lang="en-GB" sz="1800"/>
                        <a:t>383</a:t>
                      </a:r>
                      <a:endParaRPr sz="1800"/>
                    </a:p>
                  </a:txBody>
                  <a:tcPr marT="45725" marB="45725" marR="91450" marL="91450"/>
                </a:tc>
                <a:tc>
                  <a:txBody>
                    <a:bodyPr/>
                    <a:lstStyle/>
                    <a:p>
                      <a:pPr indent="0" lvl="0" marL="0" marR="0" rtl="0" algn="ctr">
                        <a:spcBef>
                          <a:spcPts val="0"/>
                        </a:spcBef>
                        <a:spcAft>
                          <a:spcPts val="0"/>
                        </a:spcAft>
                        <a:buNone/>
                      </a:pPr>
                      <a:r>
                        <a:rPr lang="en-GB" sz="1800"/>
                        <a:t>1077</a:t>
                      </a:r>
                      <a:endParaRPr sz="1800"/>
                    </a:p>
                  </a:txBody>
                  <a:tcPr marT="45725" marB="45725" marR="91450" marL="91450"/>
                </a:tc>
              </a:tr>
              <a:tr h="370850">
                <a:tc>
                  <a:txBody>
                    <a:bodyPr/>
                    <a:lstStyle/>
                    <a:p>
                      <a:pPr indent="0" lvl="0" marL="0" marR="0" rtl="0" algn="r">
                        <a:spcBef>
                          <a:spcPts val="0"/>
                        </a:spcBef>
                        <a:spcAft>
                          <a:spcPts val="0"/>
                        </a:spcAft>
                        <a:buNone/>
                      </a:pPr>
                      <a:r>
                        <a:rPr lang="en-GB" sz="1800"/>
                        <a:t>1,000,000</a:t>
                      </a:r>
                      <a:endParaRPr sz="1800"/>
                    </a:p>
                  </a:txBody>
                  <a:tcPr marT="45725" marB="45725" marR="91450" marL="91450"/>
                </a:tc>
                <a:tc>
                  <a:txBody>
                    <a:bodyPr/>
                    <a:lstStyle/>
                    <a:p>
                      <a:pPr indent="0" lvl="0" marL="0" marR="0" rtl="0" algn="ctr">
                        <a:spcBef>
                          <a:spcPts val="0"/>
                        </a:spcBef>
                        <a:spcAft>
                          <a:spcPts val="0"/>
                        </a:spcAft>
                        <a:buNone/>
                      </a:pPr>
                      <a:r>
                        <a:rPr lang="en-GB" sz="1800"/>
                        <a:t>384</a:t>
                      </a:r>
                      <a:endParaRPr sz="1800"/>
                    </a:p>
                  </a:txBody>
                  <a:tcPr marT="45725" marB="45725" marR="91450" marL="91450"/>
                </a:tc>
                <a:tc>
                  <a:txBody>
                    <a:bodyPr/>
                    <a:lstStyle/>
                    <a:p>
                      <a:pPr indent="0" lvl="0" marL="0" marR="0" rtl="0" algn="ctr">
                        <a:spcBef>
                          <a:spcPts val="0"/>
                        </a:spcBef>
                        <a:spcAft>
                          <a:spcPts val="0"/>
                        </a:spcAft>
                        <a:buNone/>
                      </a:pPr>
                      <a:r>
                        <a:rPr lang="en-GB" sz="1800"/>
                        <a:t>1088</a:t>
                      </a:r>
                      <a:endParaRPr sz="1800"/>
                    </a:p>
                  </a:txBody>
                  <a:tcPr marT="45725" marB="45725" marR="91450" marL="9145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0"/>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Why quantitative?</a:t>
            </a:r>
            <a:endParaRPr/>
          </a:p>
        </p:txBody>
      </p:sp>
      <p:sp>
        <p:nvSpPr>
          <p:cNvPr id="199" name="Google Shape;199;p30"/>
          <p:cNvSpPr txBox="1"/>
          <p:nvPr>
            <p:ph idx="1" type="body"/>
          </p:nvPr>
        </p:nvSpPr>
        <p:spPr>
          <a:xfrm>
            <a:off x="457200" y="1600200"/>
            <a:ext cx="7859100" cy="49251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Stakeholders (particularly policy makers) often need to know “the numbers” with regard to an issue (e.g. how bad is the problem? How many people are affected?)</a:t>
            </a:r>
            <a:endParaRPr/>
          </a:p>
          <a:p>
            <a:pPr indent="-342900" lvl="0" marL="342900" rtl="0" algn="l">
              <a:spcBef>
                <a:spcPts val="400"/>
              </a:spcBef>
              <a:spcAft>
                <a:spcPts val="0"/>
              </a:spcAft>
              <a:buClr>
                <a:schemeClr val="dk1"/>
              </a:buClr>
              <a:buSzPts val="2000"/>
              <a:buChar char="•"/>
            </a:pPr>
            <a:r>
              <a:rPr lang="en-GB" sz="2000"/>
              <a:t>Quantitative approaches can provide a bird’s eye view of an issue and allow for direct comparison between different places or contexts (e.g. is the air pollution worse in Los Angeles or Shanghai?)</a:t>
            </a:r>
            <a:endParaRPr/>
          </a:p>
          <a:p>
            <a:pPr indent="-342900" lvl="0" marL="342900" rtl="0" algn="l">
              <a:spcBef>
                <a:spcPts val="400"/>
              </a:spcBef>
              <a:spcAft>
                <a:spcPts val="0"/>
              </a:spcAft>
              <a:buClr>
                <a:schemeClr val="dk1"/>
              </a:buClr>
              <a:buSzPts val="2000"/>
              <a:buChar char="•"/>
            </a:pPr>
            <a:r>
              <a:rPr lang="en-GB" sz="2000"/>
              <a:t>Quantitative approaches are good for assessing effectiveness of an intervention (e.g. can do a pre-post survey to assess an environmental education program)</a:t>
            </a:r>
            <a:endParaRPr sz="2000"/>
          </a:p>
        </p:txBody>
      </p:sp>
      <p:pic>
        <p:nvPicPr>
          <p:cNvPr id="200" name="Google Shape;200;p30"/>
          <p:cNvPicPr preferRelativeResize="0"/>
          <p:nvPr/>
        </p:nvPicPr>
        <p:blipFill rotWithShape="1">
          <a:blip r:embed="rId3">
            <a:alphaModFix/>
          </a:blip>
          <a:srcRect b="0" l="0" r="0" t="0"/>
          <a:stretch/>
        </p:blipFill>
        <p:spPr>
          <a:xfrm>
            <a:off x="2123728" y="4680932"/>
            <a:ext cx="5724128" cy="21770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1"/>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Quantitative Data &amp; Surveys</a:t>
            </a:r>
            <a:endParaRPr/>
          </a:p>
        </p:txBody>
      </p:sp>
      <p:sp>
        <p:nvSpPr>
          <p:cNvPr id="206" name="Google Shape;206;p31"/>
          <p:cNvSpPr txBox="1"/>
          <p:nvPr>
            <p:ph idx="1" type="body"/>
          </p:nvPr>
        </p:nvSpPr>
        <p:spPr>
          <a:xfrm>
            <a:off x="457200" y="1600200"/>
            <a:ext cx="8229600" cy="48531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240"/>
              <a:buChar char="•"/>
            </a:pPr>
            <a:r>
              <a:rPr lang="en-GB" sz="2240"/>
              <a:t>Surveys are the mainstay of quantitative data collection, but any data collection instrument can collect numeric data</a:t>
            </a:r>
            <a:endParaRPr/>
          </a:p>
          <a:p>
            <a:pPr indent="-200660" lvl="0" marL="342900" rtl="0" algn="l">
              <a:lnSpc>
                <a:spcPct val="80000"/>
              </a:lnSpc>
              <a:spcBef>
                <a:spcPts val="448"/>
              </a:spcBef>
              <a:spcAft>
                <a:spcPts val="0"/>
              </a:spcAft>
              <a:buClr>
                <a:schemeClr val="dk1"/>
              </a:buClr>
              <a:buSzPts val="2240"/>
              <a:buNone/>
            </a:pPr>
            <a:r>
              <a:t/>
            </a:r>
            <a:endParaRPr sz="2240"/>
          </a:p>
          <a:p>
            <a:pPr indent="-342900" lvl="0" marL="342900" rtl="0" algn="l">
              <a:lnSpc>
                <a:spcPct val="80000"/>
              </a:lnSpc>
              <a:spcBef>
                <a:spcPts val="448"/>
              </a:spcBef>
              <a:spcAft>
                <a:spcPts val="0"/>
              </a:spcAft>
              <a:buClr>
                <a:schemeClr val="dk1"/>
              </a:buClr>
              <a:buSzPts val="2240"/>
              <a:buChar char="•"/>
            </a:pPr>
            <a:r>
              <a:rPr lang="en-GB" sz="2240"/>
              <a:t>However surveys are potentially cheap, quick, convenient (for researcher and respondent) and reduces interviewer bias (</a:t>
            </a:r>
            <a:r>
              <a:rPr lang="en-GB" sz="2240">
                <a:solidFill>
                  <a:srgbClr val="FF6600"/>
                </a:solidFill>
              </a:rPr>
              <a:t>but BEWARE other types of bias)</a:t>
            </a:r>
            <a:endParaRPr/>
          </a:p>
          <a:p>
            <a:pPr indent="-200660" lvl="0" marL="342900" rtl="0" algn="l">
              <a:lnSpc>
                <a:spcPct val="80000"/>
              </a:lnSpc>
              <a:spcBef>
                <a:spcPts val="448"/>
              </a:spcBef>
              <a:spcAft>
                <a:spcPts val="0"/>
              </a:spcAft>
              <a:buClr>
                <a:schemeClr val="dk1"/>
              </a:buClr>
              <a:buSzPts val="2240"/>
              <a:buNone/>
            </a:pPr>
            <a:r>
              <a:t/>
            </a:r>
            <a:endParaRPr sz="2240"/>
          </a:p>
          <a:p>
            <a:pPr indent="-342900" lvl="0" marL="342900" rtl="0" algn="l">
              <a:lnSpc>
                <a:spcPct val="80000"/>
              </a:lnSpc>
              <a:spcBef>
                <a:spcPts val="448"/>
              </a:spcBef>
              <a:spcAft>
                <a:spcPts val="0"/>
              </a:spcAft>
              <a:buClr>
                <a:schemeClr val="dk1"/>
              </a:buClr>
              <a:buSzPts val="2240"/>
              <a:buChar char="•"/>
            </a:pPr>
            <a:r>
              <a:rPr lang="en-GB" sz="2240"/>
              <a:t>They also allow us to gather the opinions of many people relatively easily – our samples need to be </a:t>
            </a:r>
            <a:r>
              <a:rPr b="1" lang="en-GB" sz="2240"/>
              <a:t>representative </a:t>
            </a:r>
            <a:r>
              <a:rPr lang="en-GB" sz="2240"/>
              <a:t>of the population</a:t>
            </a:r>
            <a:endParaRPr b="1" sz="2240"/>
          </a:p>
          <a:p>
            <a:pPr indent="-200660" lvl="0" marL="342900" rtl="0" algn="l">
              <a:lnSpc>
                <a:spcPct val="80000"/>
              </a:lnSpc>
              <a:spcBef>
                <a:spcPts val="448"/>
              </a:spcBef>
              <a:spcAft>
                <a:spcPts val="0"/>
              </a:spcAft>
              <a:buClr>
                <a:schemeClr val="dk1"/>
              </a:buClr>
              <a:buSzPts val="2240"/>
              <a:buNone/>
            </a:pPr>
            <a:r>
              <a:t/>
            </a:r>
            <a:endParaRPr sz="2240"/>
          </a:p>
          <a:p>
            <a:pPr indent="-342900" lvl="0" marL="342900" rtl="0" algn="l">
              <a:lnSpc>
                <a:spcPct val="80000"/>
              </a:lnSpc>
              <a:spcBef>
                <a:spcPts val="448"/>
              </a:spcBef>
              <a:spcAft>
                <a:spcPts val="0"/>
              </a:spcAft>
              <a:buClr>
                <a:schemeClr val="dk1"/>
              </a:buClr>
              <a:buSzPts val="2240"/>
              <a:buChar char="•"/>
            </a:pPr>
            <a:r>
              <a:rPr lang="en-GB" sz="2240"/>
              <a:t>However you cannot prompt or probe and irrelevant questions cause fatigue</a:t>
            </a:r>
            <a:endParaRPr/>
          </a:p>
          <a:p>
            <a:pPr indent="-200660" lvl="0" marL="342900" rtl="0" algn="l">
              <a:lnSpc>
                <a:spcPct val="80000"/>
              </a:lnSpc>
              <a:spcBef>
                <a:spcPts val="448"/>
              </a:spcBef>
              <a:spcAft>
                <a:spcPts val="0"/>
              </a:spcAft>
              <a:buClr>
                <a:schemeClr val="dk1"/>
              </a:buClr>
              <a:buSzPts val="2240"/>
              <a:buNone/>
            </a:pPr>
            <a:r>
              <a:t/>
            </a:r>
            <a:endParaRPr sz="2240"/>
          </a:p>
          <a:p>
            <a:pPr indent="-342900" lvl="0" marL="342900" rtl="0" algn="l">
              <a:lnSpc>
                <a:spcPct val="80000"/>
              </a:lnSpc>
              <a:spcBef>
                <a:spcPts val="448"/>
              </a:spcBef>
              <a:spcAft>
                <a:spcPts val="0"/>
              </a:spcAft>
              <a:buClr>
                <a:schemeClr val="dk1"/>
              </a:buClr>
              <a:buSzPts val="2240"/>
              <a:buChar char="•"/>
            </a:pPr>
            <a:r>
              <a:rPr lang="en-GB" sz="2240"/>
              <a:t>Issues of literacy, language, response rates</a:t>
            </a:r>
            <a:endParaRPr/>
          </a:p>
          <a:p>
            <a:pPr indent="0" lvl="0" marL="0" rtl="0" algn="l">
              <a:lnSpc>
                <a:spcPct val="80000"/>
              </a:lnSpc>
              <a:spcBef>
                <a:spcPts val="448"/>
              </a:spcBef>
              <a:spcAft>
                <a:spcPts val="0"/>
              </a:spcAft>
              <a:buClr>
                <a:schemeClr val="dk1"/>
              </a:buClr>
              <a:buSzPts val="2240"/>
              <a:buNone/>
            </a:pPr>
            <a:r>
              <a:t/>
            </a:r>
            <a:endParaRPr sz="224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2"/>
          <p:cNvSpPr txBox="1"/>
          <p:nvPr>
            <p:ph type="title"/>
          </p:nvPr>
        </p:nvSpPr>
        <p:spPr>
          <a:xfrm>
            <a:off x="467544" y="2348880"/>
            <a:ext cx="8229600" cy="1930200"/>
          </a:xfrm>
          <a:prstGeom prst="rect">
            <a:avLst/>
          </a:prstGeom>
          <a:gradFill>
            <a:gsLst>
              <a:gs pos="0">
                <a:srgbClr val="FFBB82"/>
              </a:gs>
              <a:gs pos="35000">
                <a:srgbClr val="FFCFA8"/>
              </a:gs>
              <a:gs pos="100000">
                <a:srgbClr val="FFEBD9"/>
              </a:gs>
            </a:gsLst>
            <a:lin ang="16200000" scaled="0"/>
          </a:gradFill>
          <a:ln cap="flat" cmpd="sng" w="9525">
            <a:solidFill>
              <a:srgbClr val="F5913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How reliable and valid do you think the following questions are?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id="94" name="Google Shape;94;p15"/>
          <p:cNvPicPr preferRelativeResize="0"/>
          <p:nvPr/>
        </p:nvPicPr>
        <p:blipFill rotWithShape="1">
          <a:blip r:embed="rId3">
            <a:alphaModFix/>
          </a:blip>
          <a:srcRect b="0" l="0" r="0" t="0"/>
          <a:stretch/>
        </p:blipFill>
        <p:spPr>
          <a:xfrm>
            <a:off x="3131840" y="1484784"/>
            <a:ext cx="7620000" cy="4572000"/>
          </a:xfrm>
          <a:prstGeom prst="rect">
            <a:avLst/>
          </a:prstGeom>
          <a:noFill/>
          <a:ln>
            <a:noFill/>
          </a:ln>
        </p:spPr>
      </p:pic>
      <p:sp>
        <p:nvSpPr>
          <p:cNvPr id="95" name="Google Shape;95;p15"/>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Outline</a:t>
            </a:r>
            <a:endParaRPr/>
          </a:p>
        </p:txBody>
      </p:sp>
      <p:sp>
        <p:nvSpPr>
          <p:cNvPr id="96" name="Google Shape;96;p15"/>
          <p:cNvSpPr txBox="1"/>
          <p:nvPr>
            <p:ph idx="1" type="body"/>
          </p:nvPr>
        </p:nvSpPr>
        <p:spPr>
          <a:xfrm>
            <a:off x="251520" y="1600200"/>
            <a:ext cx="5832600" cy="47091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GB"/>
              <a:t>Research Questions and Hypotheses</a:t>
            </a:r>
            <a:endParaRPr/>
          </a:p>
          <a:p>
            <a:pPr indent="-342900" lvl="0" marL="342900" rtl="0" algn="l">
              <a:spcBef>
                <a:spcPts val="640"/>
              </a:spcBef>
              <a:spcAft>
                <a:spcPts val="0"/>
              </a:spcAft>
              <a:buClr>
                <a:schemeClr val="dk1"/>
              </a:buClr>
              <a:buSzPts val="3200"/>
              <a:buChar char="•"/>
            </a:pPr>
            <a:r>
              <a:rPr lang="en-GB"/>
              <a:t>Sampling populations</a:t>
            </a:r>
            <a:endParaRPr/>
          </a:p>
          <a:p>
            <a:pPr indent="-342900" lvl="0" marL="342900" rtl="0" algn="l">
              <a:spcBef>
                <a:spcPts val="640"/>
              </a:spcBef>
              <a:spcAft>
                <a:spcPts val="0"/>
              </a:spcAft>
              <a:buClr>
                <a:schemeClr val="dk1"/>
              </a:buClr>
              <a:buSzPts val="3200"/>
              <a:buChar char="•"/>
            </a:pPr>
            <a:r>
              <a:rPr lang="en-GB"/>
              <a:t>Problems and biases</a:t>
            </a:r>
            <a:endParaRPr/>
          </a:p>
          <a:p>
            <a:pPr indent="-342900" lvl="0" marL="342900" rtl="0" algn="l">
              <a:spcBef>
                <a:spcPts val="640"/>
              </a:spcBef>
              <a:spcAft>
                <a:spcPts val="0"/>
              </a:spcAft>
              <a:buClr>
                <a:schemeClr val="dk1"/>
              </a:buClr>
              <a:buSzPts val="3200"/>
              <a:buChar char="•"/>
            </a:pPr>
            <a:r>
              <a:rPr lang="en-GB"/>
              <a:t>Validity and reliability</a:t>
            </a:r>
            <a:endParaRPr/>
          </a:p>
          <a:p>
            <a:pPr indent="-342900" lvl="0" marL="342900" rtl="0" algn="l">
              <a:spcBef>
                <a:spcPts val="640"/>
              </a:spcBef>
              <a:spcAft>
                <a:spcPts val="0"/>
              </a:spcAft>
              <a:buClr>
                <a:schemeClr val="dk1"/>
              </a:buClr>
              <a:buSzPts val="3200"/>
              <a:buChar char="•"/>
            </a:pPr>
            <a:r>
              <a:rPr lang="en-GB"/>
              <a:t>Why quantitative research?</a:t>
            </a:r>
            <a:endParaRPr/>
          </a:p>
          <a:p>
            <a:pPr indent="-342900" lvl="0" marL="342900" rtl="0" algn="l">
              <a:spcBef>
                <a:spcPts val="640"/>
              </a:spcBef>
              <a:spcAft>
                <a:spcPts val="0"/>
              </a:spcAft>
              <a:buClr>
                <a:schemeClr val="dk1"/>
              </a:buClr>
              <a:buSzPts val="3200"/>
              <a:buChar char="•"/>
            </a:pPr>
            <a:r>
              <a:rPr lang="en-GB"/>
              <a:t>Good survey design</a:t>
            </a:r>
            <a:endParaRPr/>
          </a:p>
          <a:p>
            <a:pPr indent="-139700" lvl="0" marL="342900" rtl="0" algn="l">
              <a:spcBef>
                <a:spcPts val="640"/>
              </a:spcBef>
              <a:spcAft>
                <a:spcPts val="0"/>
              </a:spcAft>
              <a:buClr>
                <a:schemeClr val="dk1"/>
              </a:buClr>
              <a:buSzPts val="32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3"/>
          <p:cNvSpPr txBox="1"/>
          <p:nvPr>
            <p:ph type="title"/>
          </p:nvPr>
        </p:nvSpPr>
        <p:spPr>
          <a:xfrm>
            <a:off x="457200" y="274638"/>
            <a:ext cx="8229600" cy="1143000"/>
          </a:xfrm>
          <a:prstGeom prst="rect">
            <a:avLst/>
          </a:prstGeom>
          <a:gradFill>
            <a:gsLst>
              <a:gs pos="0">
                <a:srgbClr val="FFBB82"/>
              </a:gs>
              <a:gs pos="35000">
                <a:srgbClr val="FFCFA8"/>
              </a:gs>
              <a:gs pos="100000">
                <a:srgbClr val="FFEBD9"/>
              </a:gs>
            </a:gsLst>
            <a:lin ang="16200000" scaled="0"/>
          </a:gradFill>
          <a:ln cap="flat" cmpd="sng" w="9525">
            <a:solidFill>
              <a:srgbClr val="F5913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Question 1</a:t>
            </a:r>
            <a:endParaRPr/>
          </a:p>
        </p:txBody>
      </p:sp>
      <p:sp>
        <p:nvSpPr>
          <p:cNvPr id="217" name="Google Shape;217;p33"/>
          <p:cNvSpPr txBox="1"/>
          <p:nvPr/>
        </p:nvSpPr>
        <p:spPr>
          <a:xfrm>
            <a:off x="467544" y="2204864"/>
            <a:ext cx="8229600" cy="20313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GB" sz="1800">
                <a:solidFill>
                  <a:schemeClr val="dk1"/>
                </a:solidFill>
                <a:latin typeface="Calibri"/>
                <a:ea typeface="Calibri"/>
                <a:cs typeface="Calibri"/>
                <a:sym typeface="Calibri"/>
              </a:rPr>
              <a:t>How is your health in general?</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Very Good</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Good</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Fair</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Bad</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Very Bad</a:t>
            </a:r>
            <a:endParaRPr sz="1800">
              <a:solidFill>
                <a:schemeClr val="dk1"/>
              </a:solidFill>
              <a:latin typeface="Calibri"/>
              <a:ea typeface="Calibri"/>
              <a:cs typeface="Calibri"/>
              <a:sym typeface="Calibri"/>
            </a:endParaRPr>
          </a:p>
        </p:txBody>
      </p:sp>
      <p:sp>
        <p:nvSpPr>
          <p:cNvPr id="218" name="Google Shape;218;p33"/>
          <p:cNvSpPr txBox="1"/>
          <p:nvPr/>
        </p:nvSpPr>
        <p:spPr>
          <a:xfrm>
            <a:off x="467544" y="5373216"/>
            <a:ext cx="4104600" cy="923400"/>
          </a:xfrm>
          <a:prstGeom prst="rect">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What does this even mean?</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‘Good health’ is subjective</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What about asthma?</a:t>
            </a:r>
            <a:endParaRPr/>
          </a:p>
        </p:txBody>
      </p:sp>
      <p:sp>
        <p:nvSpPr>
          <p:cNvPr id="219" name="Google Shape;219;p33"/>
          <p:cNvSpPr txBox="1"/>
          <p:nvPr/>
        </p:nvSpPr>
        <p:spPr>
          <a:xfrm>
            <a:off x="4572000" y="5373216"/>
            <a:ext cx="4104600" cy="923400"/>
          </a:xfrm>
          <a:prstGeom prst="rect">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Trying to simplify a complex concept</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What if answered by proxy?</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What if I have the flu at the time?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gtEl>
                                        <p:attrNameLst>
                                          <p:attrName>style.visibility</p:attrName>
                                        </p:attrNameLst>
                                      </p:cBhvr>
                                      <p:to>
                                        <p:strVal val="visible"/>
                                      </p:to>
                                    </p:set>
                                    <p:animEffect filter="fade" transition="in">
                                      <p:cBhvr>
                                        <p:cTn dur="500"/>
                                        <p:tgtEl>
                                          <p:spTgt spid="218"/>
                                        </p:tgtEl>
                                      </p:cBhvr>
                                    </p:animEffect>
                                  </p:childTnLst>
                                </p:cTn>
                              </p:par>
                              <p:par>
                                <p:cTn fill="hold" nodeType="withEffect" presetClass="entr" presetID="10" presetSubtype="0">
                                  <p:stCondLst>
                                    <p:cond delay="0"/>
                                  </p:stCondLst>
                                  <p:childTnLst>
                                    <p:set>
                                      <p:cBhvr>
                                        <p:cTn dur="1" fill="hold">
                                          <p:stCondLst>
                                            <p:cond delay="0"/>
                                          </p:stCondLst>
                                        </p:cTn>
                                        <p:tgtEl>
                                          <p:spTgt spid="219"/>
                                        </p:tgtEl>
                                        <p:attrNameLst>
                                          <p:attrName>style.visibility</p:attrName>
                                        </p:attrNameLst>
                                      </p:cBhvr>
                                      <p:to>
                                        <p:strVal val="visible"/>
                                      </p:to>
                                    </p:set>
                                    <p:animEffect filter="fade" transition="in">
                                      <p:cBhvr>
                                        <p:cTn dur="500"/>
                                        <p:tgtEl>
                                          <p:spTgt spid="2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4"/>
          <p:cNvSpPr txBox="1"/>
          <p:nvPr>
            <p:ph type="title"/>
          </p:nvPr>
        </p:nvSpPr>
        <p:spPr>
          <a:xfrm>
            <a:off x="457200" y="274638"/>
            <a:ext cx="8229600" cy="1143000"/>
          </a:xfrm>
          <a:prstGeom prst="rect">
            <a:avLst/>
          </a:prstGeom>
          <a:gradFill>
            <a:gsLst>
              <a:gs pos="0">
                <a:srgbClr val="FFBB82"/>
              </a:gs>
              <a:gs pos="35000">
                <a:srgbClr val="FFCFA8"/>
              </a:gs>
              <a:gs pos="100000">
                <a:srgbClr val="FFEBD9"/>
              </a:gs>
            </a:gsLst>
            <a:lin ang="16200000" scaled="0"/>
          </a:gradFill>
          <a:ln cap="flat" cmpd="sng" w="9525">
            <a:solidFill>
              <a:srgbClr val="F5913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Question 2</a:t>
            </a:r>
            <a:endParaRPr/>
          </a:p>
        </p:txBody>
      </p:sp>
      <p:sp>
        <p:nvSpPr>
          <p:cNvPr id="225" name="Google Shape;225;p34"/>
          <p:cNvSpPr txBox="1"/>
          <p:nvPr/>
        </p:nvSpPr>
        <p:spPr>
          <a:xfrm>
            <a:off x="467544" y="2204864"/>
            <a:ext cx="8229600" cy="17544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GB" sz="1800">
                <a:solidFill>
                  <a:schemeClr val="dk1"/>
                </a:solidFill>
                <a:latin typeface="Calibri"/>
                <a:ea typeface="Calibri"/>
                <a:cs typeface="Calibri"/>
                <a:sym typeface="Calibri"/>
              </a:rPr>
              <a:t>How well can you speak English?</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Very well</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Well</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Not well</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Not at all</a:t>
            </a:r>
            <a:endParaRPr sz="1800">
              <a:solidFill>
                <a:schemeClr val="dk1"/>
              </a:solidFill>
              <a:latin typeface="Calibri"/>
              <a:ea typeface="Calibri"/>
              <a:cs typeface="Calibri"/>
              <a:sym typeface="Calibri"/>
            </a:endParaRPr>
          </a:p>
        </p:txBody>
      </p:sp>
      <p:sp>
        <p:nvSpPr>
          <p:cNvPr id="226" name="Google Shape;226;p34"/>
          <p:cNvSpPr txBox="1"/>
          <p:nvPr/>
        </p:nvSpPr>
        <p:spPr>
          <a:xfrm>
            <a:off x="395536" y="4653136"/>
            <a:ext cx="7848900" cy="1754400"/>
          </a:xfrm>
          <a:prstGeom prst="rect">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Subjective nature of response – “very well” can mean something very different to one person than to someone else</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Need to think about what we need to know – perhaps we want to access people’s SELF-PERCEPTIONS (in that case, possibly a good question)</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Or perhaps we want to access % of homes where English is predominant language – then how should we reword the question?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500"/>
                                        <p:tgtEl>
                                          <p:spTgt spid="2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5"/>
          <p:cNvSpPr txBox="1"/>
          <p:nvPr>
            <p:ph type="title"/>
          </p:nvPr>
        </p:nvSpPr>
        <p:spPr>
          <a:xfrm>
            <a:off x="457200" y="274638"/>
            <a:ext cx="8229600" cy="1143000"/>
          </a:xfrm>
          <a:prstGeom prst="rect">
            <a:avLst/>
          </a:prstGeom>
          <a:gradFill>
            <a:gsLst>
              <a:gs pos="0">
                <a:srgbClr val="FFBB82"/>
              </a:gs>
              <a:gs pos="35000">
                <a:srgbClr val="FFCFA8"/>
              </a:gs>
              <a:gs pos="100000">
                <a:srgbClr val="FFEBD9"/>
              </a:gs>
            </a:gsLst>
            <a:lin ang="16200000" scaled="0"/>
          </a:gradFill>
          <a:ln cap="flat" cmpd="sng" w="9525">
            <a:solidFill>
              <a:srgbClr val="F5913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Question 3</a:t>
            </a:r>
            <a:endParaRPr/>
          </a:p>
        </p:txBody>
      </p:sp>
      <p:sp>
        <p:nvSpPr>
          <p:cNvPr id="232" name="Google Shape;232;p35"/>
          <p:cNvSpPr txBox="1"/>
          <p:nvPr/>
        </p:nvSpPr>
        <p:spPr>
          <a:xfrm>
            <a:off x="457200" y="1742892"/>
            <a:ext cx="8229600" cy="28623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GB" sz="1800">
                <a:solidFill>
                  <a:srgbClr val="000000"/>
                </a:solidFill>
                <a:latin typeface="Calibri"/>
                <a:ea typeface="Calibri"/>
                <a:cs typeface="Calibri"/>
                <a:sym typeface="Calibri"/>
              </a:rPr>
              <a:t>Think about your weekly grocery shop. What proportion of your expenditure is spent on the following items in a typical week? (e.g. 15% spent on fruit)</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Fruit</a:t>
            </a:r>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	Vegetables</a:t>
            </a:r>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	Meat</a:t>
            </a:r>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	Confectionary</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Alcohol</a:t>
            </a:r>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	Entertainment</a:t>
            </a:r>
            <a:endParaRPr/>
          </a:p>
          <a:p>
            <a:pPr indent="0" lvl="0" marL="0" marR="0" rtl="0" algn="l">
              <a:spcBef>
                <a:spcPts val="0"/>
              </a:spcBef>
              <a:spcAft>
                <a:spcPts val="0"/>
              </a:spcAft>
              <a:buNone/>
            </a:pPr>
            <a:r>
              <a:rPr lang="en-GB" sz="1800">
                <a:solidFill>
                  <a:schemeClr val="dk1"/>
                </a:solidFill>
                <a:latin typeface="MS Gothic"/>
                <a:ea typeface="MS Gothic"/>
                <a:cs typeface="MS Gothic"/>
                <a:sym typeface="MS Gothic"/>
              </a:rPr>
              <a:t>☐ </a:t>
            </a:r>
            <a:r>
              <a:rPr lang="en-GB" sz="1800">
                <a:solidFill>
                  <a:schemeClr val="dk1"/>
                </a:solidFill>
                <a:latin typeface="Calibri"/>
                <a:ea typeface="Calibri"/>
                <a:cs typeface="Calibri"/>
                <a:sym typeface="Calibri"/>
              </a:rPr>
              <a:t>	Clothes</a:t>
            </a:r>
            <a:endParaRPr sz="1800">
              <a:solidFill>
                <a:schemeClr val="dk1"/>
              </a:solidFill>
              <a:latin typeface="Calibri"/>
              <a:ea typeface="Calibri"/>
              <a:cs typeface="Calibri"/>
              <a:sym typeface="Calibri"/>
            </a:endParaRPr>
          </a:p>
        </p:txBody>
      </p:sp>
      <p:sp>
        <p:nvSpPr>
          <p:cNvPr id="233" name="Google Shape;233;p35"/>
          <p:cNvSpPr txBox="1"/>
          <p:nvPr/>
        </p:nvSpPr>
        <p:spPr>
          <a:xfrm>
            <a:off x="457200" y="5386276"/>
            <a:ext cx="8219400" cy="923400"/>
          </a:xfrm>
          <a:prstGeom prst="rect">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Such ‘ratio’ questions are common in market research</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Very difficult to answer</a:t>
            </a:r>
            <a:endParaRPr/>
          </a:p>
          <a:p>
            <a:pPr indent="-114300" lvl="0" marL="0" marR="0" rtl="0" algn="l">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 Proportion of expenditure requires complex thought processes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6"/>
          <p:cNvSpPr txBox="1"/>
          <p:nvPr>
            <p:ph type="title"/>
          </p:nvPr>
        </p:nvSpPr>
        <p:spPr>
          <a:xfrm>
            <a:off x="467544" y="908720"/>
            <a:ext cx="8229600" cy="15843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Always pilot your interview questions and your questionnaires</a:t>
            </a:r>
            <a:endParaRPr/>
          </a:p>
        </p:txBody>
      </p:sp>
      <p:pic>
        <p:nvPicPr>
          <p:cNvPr id="239" name="Google Shape;239;p36"/>
          <p:cNvPicPr preferRelativeResize="0"/>
          <p:nvPr/>
        </p:nvPicPr>
        <p:blipFill rotWithShape="1">
          <a:blip r:embed="rId3">
            <a:alphaModFix/>
          </a:blip>
          <a:srcRect b="0" l="0" r="0" t="0"/>
          <a:stretch/>
        </p:blipFill>
        <p:spPr>
          <a:xfrm>
            <a:off x="899592" y="3068960"/>
            <a:ext cx="4320480" cy="2742432"/>
          </a:xfrm>
          <a:prstGeom prst="rect">
            <a:avLst/>
          </a:prstGeom>
          <a:noFill/>
          <a:ln>
            <a:noFill/>
          </a:ln>
        </p:spPr>
      </p:pic>
      <p:pic>
        <p:nvPicPr>
          <p:cNvPr id="240" name="Google Shape;240;p36"/>
          <p:cNvPicPr preferRelativeResize="0"/>
          <p:nvPr/>
        </p:nvPicPr>
        <p:blipFill rotWithShape="1">
          <a:blip r:embed="rId4">
            <a:alphaModFix/>
          </a:blip>
          <a:srcRect b="0" l="0" r="0" t="0"/>
          <a:stretch/>
        </p:blipFill>
        <p:spPr>
          <a:xfrm>
            <a:off x="5220072" y="3284984"/>
            <a:ext cx="3563889" cy="250934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t>Video #2</a:t>
            </a:r>
            <a:endParaRPr/>
          </a:p>
        </p:txBody>
      </p:sp>
      <p:sp>
        <p:nvSpPr>
          <p:cNvPr id="246" name="Google Shape;246;p37"/>
          <p:cNvSpPr txBox="1"/>
          <p:nvPr>
            <p:ph idx="1" type="body"/>
          </p:nvPr>
        </p:nvSpPr>
        <p:spPr>
          <a:xfrm>
            <a:off x="457200" y="2060848"/>
            <a:ext cx="8229600" cy="40653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Watch this video on how to structure and word a survey questionnaire: </a:t>
            </a:r>
            <a:r>
              <a:rPr lang="en-GB" sz="2000" u="sng">
                <a:solidFill>
                  <a:schemeClr val="hlink"/>
                </a:solidFill>
                <a:hlinkClick r:id="rId3"/>
              </a:rPr>
              <a:t>https://www.pewresearch.org/fact-tank/2018/03/21/how-do-you-write-survey-questions-that-accurately-measure-public-opinion/</a:t>
            </a:r>
            <a:endParaRPr sz="2000"/>
          </a:p>
          <a:p>
            <a:pPr indent="-342900" lvl="0" marL="342900" rtl="0" algn="l">
              <a:spcBef>
                <a:spcPts val="400"/>
              </a:spcBef>
              <a:spcAft>
                <a:spcPts val="0"/>
              </a:spcAft>
              <a:buClr>
                <a:schemeClr val="dk1"/>
              </a:buClr>
              <a:buSzPts val="2000"/>
              <a:buChar char="•"/>
            </a:pPr>
            <a:r>
              <a:rPr lang="en-GB" sz="2000"/>
              <a:t>Note that this website has a wealth of information about good survey design if you decide to take a survey approach in your capstone project</a:t>
            </a:r>
            <a:endParaRPr sz="2000"/>
          </a:p>
        </p:txBody>
      </p:sp>
      <p:sp>
        <p:nvSpPr>
          <p:cNvPr id="247" name="Google Shape;247;p37"/>
          <p:cNvSpPr txBox="1"/>
          <p:nvPr/>
        </p:nvSpPr>
        <p:spPr>
          <a:xfrm>
            <a:off x="609600" y="4270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4400"/>
              <a:buFont typeface="Calibri"/>
              <a:buNone/>
            </a:pPr>
            <a:r>
              <a:rPr lang="en-GB" sz="4400">
                <a:solidFill>
                  <a:schemeClr val="dk1"/>
                </a:solidFill>
                <a:latin typeface="Calibri"/>
                <a:ea typeface="Calibri"/>
                <a:cs typeface="Calibri"/>
                <a:sym typeface="Calibri"/>
              </a:rPr>
              <a:t>Designing Questionnaires</a:t>
            </a:r>
            <a:endParaRPr sz="44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t>Video #2</a:t>
            </a:r>
            <a:endParaRPr/>
          </a:p>
        </p:txBody>
      </p:sp>
      <p:sp>
        <p:nvSpPr>
          <p:cNvPr id="253" name="Google Shape;253;p38"/>
          <p:cNvSpPr txBox="1"/>
          <p:nvPr>
            <p:ph idx="1" type="body"/>
          </p:nvPr>
        </p:nvSpPr>
        <p:spPr>
          <a:xfrm>
            <a:off x="457200" y="2060848"/>
            <a:ext cx="4402800" cy="40653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Surveys are only one approach to using quantitative methods in environmental social science</a:t>
            </a:r>
            <a:endParaRPr/>
          </a:p>
          <a:p>
            <a:pPr indent="-342900" lvl="0" marL="342900" rtl="0" algn="l">
              <a:spcBef>
                <a:spcPts val="400"/>
              </a:spcBef>
              <a:spcAft>
                <a:spcPts val="0"/>
              </a:spcAft>
              <a:buClr>
                <a:schemeClr val="dk1"/>
              </a:buClr>
              <a:buSzPts val="2000"/>
              <a:buChar char="•"/>
            </a:pPr>
            <a:r>
              <a:rPr lang="en-GB" sz="2000"/>
              <a:t>Some additional methods include:</a:t>
            </a:r>
            <a:endParaRPr/>
          </a:p>
          <a:p>
            <a:pPr indent="-285750" lvl="1" marL="742950" rtl="0" algn="l">
              <a:spcBef>
                <a:spcPts val="320"/>
              </a:spcBef>
              <a:spcAft>
                <a:spcPts val="0"/>
              </a:spcAft>
              <a:buClr>
                <a:schemeClr val="dk1"/>
              </a:buClr>
              <a:buSzPts val="1600"/>
              <a:buChar char="–"/>
            </a:pPr>
            <a:r>
              <a:rPr lang="en-GB" sz="1600"/>
              <a:t>Observational counts (e.g. # of people fishing in a polluted waterbody)</a:t>
            </a:r>
            <a:endParaRPr/>
          </a:p>
          <a:p>
            <a:pPr indent="-285750" lvl="1" marL="742950" rtl="0" algn="l">
              <a:spcBef>
                <a:spcPts val="320"/>
              </a:spcBef>
              <a:spcAft>
                <a:spcPts val="0"/>
              </a:spcAft>
              <a:buClr>
                <a:schemeClr val="dk1"/>
              </a:buClr>
              <a:buSzPts val="1600"/>
              <a:buChar char="–"/>
            </a:pPr>
            <a:r>
              <a:rPr lang="en-GB" sz="1600"/>
              <a:t>Quantitative assessment of photographic documentation (e.g. amount / type of litter; or a trash audit)</a:t>
            </a:r>
            <a:endParaRPr/>
          </a:p>
          <a:p>
            <a:pPr indent="-285750" lvl="1" marL="742950" rtl="0" algn="l">
              <a:spcBef>
                <a:spcPts val="320"/>
              </a:spcBef>
              <a:spcAft>
                <a:spcPts val="0"/>
              </a:spcAft>
              <a:buClr>
                <a:schemeClr val="dk1"/>
              </a:buClr>
              <a:buSzPts val="1600"/>
              <a:buChar char="–"/>
            </a:pPr>
            <a:r>
              <a:rPr lang="en-GB" sz="1600"/>
              <a:t>Assessment of groups working on a particular issue (e.g. # of non-profits in a neighborhood, # of meetings held, # of people who attend, etc.)</a:t>
            </a:r>
            <a:endParaRPr/>
          </a:p>
          <a:p>
            <a:pPr indent="-184150" lvl="1" marL="742950" rtl="0" algn="l">
              <a:spcBef>
                <a:spcPts val="320"/>
              </a:spcBef>
              <a:spcAft>
                <a:spcPts val="0"/>
              </a:spcAft>
              <a:buClr>
                <a:schemeClr val="dk1"/>
              </a:buClr>
              <a:buSzPts val="1600"/>
              <a:buNone/>
            </a:pPr>
            <a:r>
              <a:t/>
            </a:r>
            <a:endParaRPr sz="1600"/>
          </a:p>
        </p:txBody>
      </p:sp>
      <p:sp>
        <p:nvSpPr>
          <p:cNvPr id="254" name="Google Shape;254;p38"/>
          <p:cNvSpPr txBox="1"/>
          <p:nvPr/>
        </p:nvSpPr>
        <p:spPr>
          <a:xfrm>
            <a:off x="609600" y="4270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4400"/>
              <a:buFont typeface="Calibri"/>
              <a:buNone/>
            </a:pPr>
            <a:r>
              <a:rPr lang="en-GB" sz="4400">
                <a:solidFill>
                  <a:schemeClr val="dk1"/>
                </a:solidFill>
                <a:latin typeface="Calibri"/>
                <a:ea typeface="Calibri"/>
                <a:cs typeface="Calibri"/>
                <a:sym typeface="Calibri"/>
              </a:rPr>
              <a:t>Additional quantitative approaches</a:t>
            </a:r>
            <a:endParaRPr sz="4400">
              <a:solidFill>
                <a:schemeClr val="dk1"/>
              </a:solidFill>
              <a:latin typeface="Calibri"/>
              <a:ea typeface="Calibri"/>
              <a:cs typeface="Calibri"/>
              <a:sym typeface="Calibri"/>
            </a:endParaRPr>
          </a:p>
        </p:txBody>
      </p:sp>
      <p:pic>
        <p:nvPicPr>
          <p:cNvPr id="255" name="Google Shape;255;p38"/>
          <p:cNvPicPr preferRelativeResize="0"/>
          <p:nvPr/>
        </p:nvPicPr>
        <p:blipFill rotWithShape="1">
          <a:blip r:embed="rId3">
            <a:alphaModFix/>
          </a:blip>
          <a:srcRect b="0" l="0" r="0" t="0"/>
          <a:stretch/>
        </p:blipFill>
        <p:spPr>
          <a:xfrm>
            <a:off x="5076056" y="2780928"/>
            <a:ext cx="3923927" cy="261339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9"/>
          <p:cNvSpPr txBox="1"/>
          <p:nvPr>
            <p:ph type="title"/>
          </p:nvPr>
        </p:nvSpPr>
        <p:spPr>
          <a:xfrm>
            <a:off x="457200" y="14638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Results - a heavily used waterbody</a:t>
            </a:r>
            <a:endParaRPr/>
          </a:p>
        </p:txBody>
      </p:sp>
      <p:pic>
        <p:nvPicPr>
          <p:cNvPr id="262" name="Google Shape;262;p39" title="Chart"/>
          <p:cNvPicPr preferRelativeResize="0"/>
          <p:nvPr/>
        </p:nvPicPr>
        <p:blipFill>
          <a:blip r:embed="rId3">
            <a:alphaModFix/>
          </a:blip>
          <a:stretch>
            <a:fillRect/>
          </a:stretch>
        </p:blipFill>
        <p:spPr>
          <a:xfrm>
            <a:off x="90125" y="1289401"/>
            <a:ext cx="8775850" cy="5414575"/>
          </a:xfrm>
          <a:prstGeom prst="rect">
            <a:avLst/>
          </a:prstGeom>
          <a:noFill/>
          <a:ln>
            <a:noFill/>
          </a:ln>
        </p:spPr>
      </p:pic>
      <p:sp>
        <p:nvSpPr>
          <p:cNvPr id="263" name="Google Shape;263;p39"/>
          <p:cNvSpPr/>
          <p:nvPr/>
        </p:nvSpPr>
        <p:spPr>
          <a:xfrm rot="1992421">
            <a:off x="6325823" y="3861141"/>
            <a:ext cx="1164579" cy="2498818"/>
          </a:xfrm>
          <a:prstGeom prst="donut">
            <a:avLst>
              <a:gd fmla="val 2767"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F0000"/>
              </a:highlight>
            </a:endParaRPr>
          </a:p>
        </p:txBody>
      </p:sp>
      <p:sp>
        <p:nvSpPr>
          <p:cNvPr id="264" name="Google Shape;264;p39"/>
          <p:cNvSpPr/>
          <p:nvPr/>
        </p:nvSpPr>
        <p:spPr>
          <a:xfrm>
            <a:off x="4572000" y="3429000"/>
            <a:ext cx="1164600" cy="2499000"/>
          </a:xfrm>
          <a:prstGeom prst="donut">
            <a:avLst>
              <a:gd fmla="val 2767"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F0000"/>
              </a:high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t>Video #2</a:t>
            </a:r>
            <a:endParaRPr/>
          </a:p>
        </p:txBody>
      </p:sp>
      <p:sp>
        <p:nvSpPr>
          <p:cNvPr id="270" name="Google Shape;270;p40"/>
          <p:cNvSpPr txBox="1"/>
          <p:nvPr>
            <p:ph idx="1" type="body"/>
          </p:nvPr>
        </p:nvSpPr>
        <p:spPr>
          <a:xfrm>
            <a:off x="457200" y="2060848"/>
            <a:ext cx="8229600" cy="4065300"/>
          </a:xfrm>
          <a:prstGeom prst="rect">
            <a:avLst/>
          </a:prstGeom>
          <a:noFill/>
          <a:ln>
            <a:noFill/>
          </a:ln>
        </p:spPr>
        <p:txBody>
          <a:bodyPr anchorCtr="0" anchor="t" bIns="45700" lIns="91425" spcFirstLastPara="1" rIns="91425" wrap="square" tIns="45700">
            <a:noAutofit/>
          </a:bodyPr>
          <a:lstStyle/>
          <a:p>
            <a:pPr indent="0" lvl="0" marL="342900" rtl="0" algn="l">
              <a:spcBef>
                <a:spcPts val="0"/>
              </a:spcBef>
              <a:spcAft>
                <a:spcPts val="0"/>
              </a:spcAft>
              <a:buNone/>
            </a:pPr>
            <a:r>
              <a:t/>
            </a:r>
            <a:endParaRPr sz="2400"/>
          </a:p>
          <a:p>
            <a:pPr indent="-368300" lvl="0" marL="342900" rtl="0" algn="l">
              <a:spcBef>
                <a:spcPts val="0"/>
              </a:spcBef>
              <a:spcAft>
                <a:spcPts val="0"/>
              </a:spcAft>
              <a:buClr>
                <a:schemeClr val="dk1"/>
              </a:buClr>
              <a:buSzPts val="2400"/>
              <a:buChar char="•"/>
            </a:pPr>
            <a:r>
              <a:rPr lang="en-GB" sz="2400"/>
              <a:t>We will work in groups to develop quantitative approaches to potential environmental social science research issues</a:t>
            </a:r>
            <a:endParaRPr sz="2400"/>
          </a:p>
          <a:p>
            <a:pPr indent="-368300" lvl="0" marL="342900" rtl="0" algn="l">
              <a:spcBef>
                <a:spcPts val="0"/>
              </a:spcBef>
              <a:spcAft>
                <a:spcPts val="0"/>
              </a:spcAft>
              <a:buSzPts val="2400"/>
              <a:buChar char="•"/>
            </a:pPr>
            <a:r>
              <a:rPr lang="en-GB" sz="2400"/>
              <a:t>Answer any additional questions about these concepts</a:t>
            </a:r>
            <a:endParaRPr sz="2400"/>
          </a:p>
          <a:p>
            <a:pPr indent="0" lvl="0" marL="342900" rtl="0" algn="l">
              <a:spcBef>
                <a:spcPts val="400"/>
              </a:spcBef>
              <a:spcAft>
                <a:spcPts val="0"/>
              </a:spcAft>
              <a:buNone/>
            </a:pPr>
            <a:r>
              <a:t/>
            </a:r>
            <a:endParaRPr sz="2000"/>
          </a:p>
        </p:txBody>
      </p:sp>
      <p:sp>
        <p:nvSpPr>
          <p:cNvPr id="271" name="Google Shape;271;p40"/>
          <p:cNvSpPr txBox="1"/>
          <p:nvPr/>
        </p:nvSpPr>
        <p:spPr>
          <a:xfrm>
            <a:off x="609600" y="4270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4400"/>
              <a:buFont typeface="Calibri"/>
              <a:buNone/>
            </a:pPr>
            <a:r>
              <a:rPr lang="en-GB" sz="4400">
                <a:solidFill>
                  <a:schemeClr val="dk1"/>
                </a:solidFill>
                <a:latin typeface="Calibri"/>
                <a:ea typeface="Calibri"/>
                <a:cs typeface="Calibri"/>
                <a:sym typeface="Calibri"/>
              </a:rPr>
              <a:t>In Class</a:t>
            </a:r>
            <a:endParaRPr sz="440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1"/>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Monday class</a:t>
            </a:r>
            <a:endParaRPr/>
          </a:p>
        </p:txBody>
      </p:sp>
      <p:sp>
        <p:nvSpPr>
          <p:cNvPr id="277" name="Google Shape;277;p41"/>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0" lvl="0" marL="457200" rtl="0" algn="l">
              <a:spcBef>
                <a:spcPts val="360"/>
              </a:spcBef>
              <a:spcAft>
                <a:spcPts val="0"/>
              </a:spcAft>
              <a:buNone/>
            </a:pPr>
            <a:r>
              <a:t/>
            </a:r>
            <a:endParaRPr/>
          </a:p>
          <a:p>
            <a:pPr indent="-342900" lvl="0" marL="457200" rtl="0" algn="l">
              <a:spcBef>
                <a:spcPts val="360"/>
              </a:spcBef>
              <a:spcAft>
                <a:spcPts val="0"/>
              </a:spcAft>
              <a:buSzPts val="1800"/>
              <a:buAutoNum type="arabicPeriod"/>
            </a:pPr>
            <a:r>
              <a:rPr lang="en-GB"/>
              <a:t>Developing good research questions</a:t>
            </a:r>
            <a:endParaRPr/>
          </a:p>
          <a:p>
            <a:pPr indent="-342900" lvl="0" marL="457200" rtl="0" algn="l">
              <a:spcBef>
                <a:spcPts val="0"/>
              </a:spcBef>
              <a:spcAft>
                <a:spcPts val="0"/>
              </a:spcAft>
              <a:buSzPts val="1800"/>
              <a:buAutoNum type="arabicPeriod"/>
            </a:pPr>
            <a:r>
              <a:rPr lang="en-GB"/>
              <a:t>Quantitative research design</a:t>
            </a:r>
            <a:endParaRPr/>
          </a:p>
          <a:p>
            <a:pPr indent="-342900" lvl="0" marL="457200" rtl="0" algn="l">
              <a:spcBef>
                <a:spcPts val="0"/>
              </a:spcBef>
              <a:spcAft>
                <a:spcPts val="0"/>
              </a:spcAft>
              <a:buSzPts val="1800"/>
              <a:buAutoNum type="arabicPeriod"/>
            </a:pPr>
            <a:r>
              <a:rPr lang="en-GB"/>
              <a:t>Create and test surveys</a:t>
            </a:r>
            <a:endParaRPr/>
          </a:p>
          <a:p>
            <a:pPr indent="-342900" lvl="0" marL="457200" rtl="0" algn="l">
              <a:spcBef>
                <a:spcPts val="0"/>
              </a:spcBef>
              <a:spcAft>
                <a:spcPts val="0"/>
              </a:spcAft>
              <a:buSzPts val="1800"/>
              <a:buAutoNum type="arabicPeriod"/>
            </a:pPr>
            <a:r>
              <a:rPr lang="en-GB"/>
              <a:t>Questions? (if time, discuss Perusall)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2"/>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Your worst research question</a:t>
            </a:r>
            <a:endParaRPr/>
          </a:p>
        </p:txBody>
      </p:sp>
      <p:sp>
        <p:nvSpPr>
          <p:cNvPr id="283" name="Google Shape;283;p42"/>
          <p:cNvSpPr txBox="1"/>
          <p:nvPr>
            <p:ph idx="1" type="body"/>
          </p:nvPr>
        </p:nvSpPr>
        <p:spPr>
          <a:xfrm>
            <a:off x="311700" y="1536633"/>
            <a:ext cx="85206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GB"/>
              <a:t>Share your worst research question with your group. Discuss why it is terrible and pick the worst question to share with the rest of the class.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6"/>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Research Questions</a:t>
            </a:r>
            <a:endParaRPr/>
          </a:p>
        </p:txBody>
      </p:sp>
      <p:sp>
        <p:nvSpPr>
          <p:cNvPr id="102" name="Google Shape;102;p16"/>
          <p:cNvSpPr txBox="1"/>
          <p:nvPr>
            <p:ph idx="1" type="body"/>
          </p:nvPr>
        </p:nvSpPr>
        <p:spPr>
          <a:xfrm>
            <a:off x="457200" y="1600201"/>
            <a:ext cx="8229600" cy="41331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240"/>
              <a:buChar char="•"/>
            </a:pPr>
            <a:r>
              <a:rPr lang="en-GB" sz="2240"/>
              <a:t>The research question (RQ) is the over-arching guiding principle of any project</a:t>
            </a:r>
            <a:endParaRPr/>
          </a:p>
          <a:p>
            <a:pPr indent="-200660" lvl="0" marL="342900" rtl="0" algn="l">
              <a:lnSpc>
                <a:spcPct val="80000"/>
              </a:lnSpc>
              <a:spcBef>
                <a:spcPts val="448"/>
              </a:spcBef>
              <a:spcAft>
                <a:spcPts val="0"/>
              </a:spcAft>
              <a:buClr>
                <a:schemeClr val="dk1"/>
              </a:buClr>
              <a:buSzPts val="2240"/>
              <a:buNone/>
            </a:pPr>
            <a:r>
              <a:t/>
            </a:r>
            <a:endParaRPr sz="2240"/>
          </a:p>
          <a:p>
            <a:pPr indent="-342900" lvl="0" marL="342900" rtl="0" algn="l">
              <a:lnSpc>
                <a:spcPct val="80000"/>
              </a:lnSpc>
              <a:spcBef>
                <a:spcPts val="448"/>
              </a:spcBef>
              <a:spcAft>
                <a:spcPts val="0"/>
              </a:spcAft>
              <a:buClr>
                <a:schemeClr val="dk1"/>
              </a:buClr>
              <a:buSzPts val="2240"/>
              <a:buChar char="•"/>
            </a:pPr>
            <a:r>
              <a:rPr lang="en-GB" sz="2240"/>
              <a:t>It is the ‘big question’ that you set out to answer e.g…</a:t>
            </a:r>
            <a:endParaRPr/>
          </a:p>
          <a:p>
            <a:pPr indent="-200660" lvl="0" marL="342900" rtl="0" algn="l">
              <a:lnSpc>
                <a:spcPct val="80000"/>
              </a:lnSpc>
              <a:spcBef>
                <a:spcPts val="448"/>
              </a:spcBef>
              <a:spcAft>
                <a:spcPts val="0"/>
              </a:spcAft>
              <a:buClr>
                <a:schemeClr val="dk1"/>
              </a:buClr>
              <a:buSzPts val="2240"/>
              <a:buNone/>
            </a:pPr>
            <a:r>
              <a:t/>
            </a:r>
            <a:endParaRPr sz="2240"/>
          </a:p>
          <a:p>
            <a:pPr indent="-285750" lvl="1" marL="742950" rtl="0" algn="l">
              <a:lnSpc>
                <a:spcPct val="80000"/>
              </a:lnSpc>
              <a:spcBef>
                <a:spcPts val="392"/>
              </a:spcBef>
              <a:spcAft>
                <a:spcPts val="0"/>
              </a:spcAft>
              <a:buClr>
                <a:schemeClr val="dk1"/>
              </a:buClr>
              <a:buSzPts val="1960"/>
              <a:buChar char="–"/>
            </a:pPr>
            <a:r>
              <a:rPr lang="en-GB" sz="1960"/>
              <a:t>What is the relationship between environmental perceptions and income?</a:t>
            </a:r>
            <a:endParaRPr/>
          </a:p>
          <a:p>
            <a:pPr indent="-200660" lvl="0" marL="342900" rtl="0" algn="l">
              <a:lnSpc>
                <a:spcPct val="80000"/>
              </a:lnSpc>
              <a:spcBef>
                <a:spcPts val="448"/>
              </a:spcBef>
              <a:spcAft>
                <a:spcPts val="0"/>
              </a:spcAft>
              <a:buClr>
                <a:schemeClr val="dk1"/>
              </a:buClr>
              <a:buSzPts val="2240"/>
              <a:buNone/>
            </a:pPr>
            <a:r>
              <a:t/>
            </a:r>
            <a:endParaRPr sz="2240"/>
          </a:p>
          <a:p>
            <a:pPr indent="-285750" lvl="1" marL="742950" rtl="0" algn="l">
              <a:lnSpc>
                <a:spcPct val="80000"/>
              </a:lnSpc>
              <a:spcBef>
                <a:spcPts val="392"/>
              </a:spcBef>
              <a:spcAft>
                <a:spcPts val="0"/>
              </a:spcAft>
              <a:buClr>
                <a:schemeClr val="dk1"/>
              </a:buClr>
              <a:buSzPts val="1960"/>
              <a:buChar char="–"/>
            </a:pPr>
            <a:r>
              <a:rPr lang="en-GB" sz="1960"/>
              <a:t>How does access to green space affect individual health?</a:t>
            </a:r>
            <a:endParaRPr/>
          </a:p>
          <a:p>
            <a:pPr indent="-200660" lvl="0" marL="342900" rtl="0" algn="l">
              <a:lnSpc>
                <a:spcPct val="80000"/>
              </a:lnSpc>
              <a:spcBef>
                <a:spcPts val="448"/>
              </a:spcBef>
              <a:spcAft>
                <a:spcPts val="0"/>
              </a:spcAft>
              <a:buClr>
                <a:schemeClr val="dk1"/>
              </a:buClr>
              <a:buSzPts val="2240"/>
              <a:buNone/>
            </a:pPr>
            <a:r>
              <a:t/>
            </a:r>
            <a:endParaRPr sz="2240"/>
          </a:p>
          <a:p>
            <a:pPr indent="-285750" lvl="1" marL="742950" rtl="0" algn="l">
              <a:lnSpc>
                <a:spcPct val="80000"/>
              </a:lnSpc>
              <a:spcBef>
                <a:spcPts val="392"/>
              </a:spcBef>
              <a:spcAft>
                <a:spcPts val="0"/>
              </a:spcAft>
              <a:buClr>
                <a:schemeClr val="dk1"/>
              </a:buClr>
              <a:buSzPts val="1960"/>
              <a:buChar char="–"/>
            </a:pPr>
            <a:r>
              <a:rPr lang="en-GB" sz="1960"/>
              <a:t>Why do differences in perceptions of climate change exist between different political persuasions?</a:t>
            </a:r>
            <a:endParaRPr sz="1960"/>
          </a:p>
        </p:txBody>
      </p:sp>
      <p:sp>
        <p:nvSpPr>
          <p:cNvPr id="103" name="Google Shape;103;p16"/>
          <p:cNvSpPr txBox="1"/>
          <p:nvPr/>
        </p:nvSpPr>
        <p:spPr>
          <a:xfrm>
            <a:off x="755576" y="5733256"/>
            <a:ext cx="7704900" cy="6462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dk1"/>
                </a:solidFill>
                <a:latin typeface="Calibri"/>
                <a:ea typeface="Calibri"/>
                <a:cs typeface="Calibri"/>
                <a:sym typeface="Calibri"/>
              </a:rPr>
              <a:t>All of these questions are very broad – some of them too much so! They need to be broken down before they can be answered.</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3"/>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Turn your worst question into a good question</a:t>
            </a:r>
            <a:endParaRPr/>
          </a:p>
        </p:txBody>
      </p:sp>
      <p:sp>
        <p:nvSpPr>
          <p:cNvPr id="289" name="Google Shape;289;p43"/>
          <p:cNvSpPr txBox="1"/>
          <p:nvPr>
            <p:ph idx="1" type="body"/>
          </p:nvPr>
        </p:nvSpPr>
        <p:spPr>
          <a:xfrm>
            <a:off x="311700" y="2015826"/>
            <a:ext cx="8520600" cy="40761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GB"/>
              <a:t>Come up with a strong and answerable research question.</a:t>
            </a:r>
            <a:endParaRPr/>
          </a:p>
          <a:p>
            <a:pPr indent="0" lvl="0" marL="0" rtl="0" algn="l">
              <a:spcBef>
                <a:spcPts val="640"/>
              </a:spcBef>
              <a:spcAft>
                <a:spcPts val="0"/>
              </a:spcAft>
              <a:buNone/>
            </a:pPr>
            <a:r>
              <a:rPr lang="en-GB"/>
              <a:t>Design a quantitative study to answer this question.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44"/>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Perusall</a:t>
            </a:r>
            <a:endParaRPr/>
          </a:p>
        </p:txBody>
      </p:sp>
      <p:sp>
        <p:nvSpPr>
          <p:cNvPr id="295" name="Google Shape;295;p44"/>
          <p:cNvSpPr txBox="1"/>
          <p:nvPr>
            <p:ph idx="1" type="body"/>
          </p:nvPr>
        </p:nvSpPr>
        <p:spPr>
          <a:xfrm>
            <a:off x="311700" y="1536633"/>
            <a:ext cx="85206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GB"/>
              <a:t>1) Why is quantitative data important in social science research (what in particular does quantitative data offer that qualitative does not)? 2) What are potential pitfalls in research design in terms of the validity or reliability of studies?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45"/>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Good survey design</a:t>
            </a:r>
            <a:endParaRPr/>
          </a:p>
        </p:txBody>
      </p:sp>
      <p:sp>
        <p:nvSpPr>
          <p:cNvPr id="301" name="Google Shape;301;p45"/>
          <p:cNvSpPr txBox="1"/>
          <p:nvPr>
            <p:ph idx="1" type="body"/>
          </p:nvPr>
        </p:nvSpPr>
        <p:spPr>
          <a:xfrm>
            <a:off x="311700" y="1536633"/>
            <a:ext cx="85206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GB"/>
              <a:t>Create an account on qualtrics - https://pace.qualtrics.com/homepage/ui</a:t>
            </a:r>
            <a:endParaRPr/>
          </a:p>
          <a:p>
            <a:pPr indent="0" lvl="0" marL="0" rtl="0" algn="l">
              <a:spcBef>
                <a:spcPts val="640"/>
              </a:spcBef>
              <a:spcAft>
                <a:spcPts val="0"/>
              </a:spcAft>
              <a:buNone/>
            </a:pPr>
            <a:r>
              <a:rPr lang="en-GB"/>
              <a:t>As a group, come up with a survey to assess how students are feeling in the class </a:t>
            </a:r>
            <a:endParaRPr/>
          </a:p>
          <a:p>
            <a:pPr indent="0" lvl="0" marL="0" rtl="0" algn="l">
              <a:spcBef>
                <a:spcPts val="640"/>
              </a:spcBef>
              <a:spcAft>
                <a:spcPts val="0"/>
              </a:spcAft>
              <a:buNone/>
            </a:pPr>
            <a:r>
              <a:t/>
            </a:r>
            <a:endParaRPr/>
          </a:p>
          <a:p>
            <a:pPr indent="0" lvl="0" marL="0" rtl="0" algn="l">
              <a:spcBef>
                <a:spcPts val="64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46"/>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GB"/>
              <a:t>Next week - Qualitative Methods </a:t>
            </a:r>
            <a:endParaRPr/>
          </a:p>
        </p:txBody>
      </p:sp>
      <p:sp>
        <p:nvSpPr>
          <p:cNvPr id="307" name="Google Shape;307;p46"/>
          <p:cNvSpPr txBox="1"/>
          <p:nvPr>
            <p:ph idx="1" type="body"/>
          </p:nvPr>
        </p:nvSpPr>
        <p:spPr>
          <a:xfrm>
            <a:off x="311700" y="1600200"/>
            <a:ext cx="8832300" cy="44916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GB" sz="2000"/>
              <a:t>🎥 Watch the documentary film, "Blood on the Mountain" - You can access the film </a:t>
            </a:r>
            <a:r>
              <a:rPr lang="en-GB" sz="2000" u="sng">
                <a:solidFill>
                  <a:schemeClr val="hlink"/>
                </a:solidFill>
                <a:hlinkClick r:id="rId3"/>
              </a:rPr>
              <a:t>via this link</a:t>
            </a:r>
            <a:r>
              <a:rPr lang="en-GB" sz="2000"/>
              <a:t>. Click on the Tubi option (which is free) to screen the full film (you may need to register for a free account).</a:t>
            </a:r>
            <a:endParaRPr sz="2000"/>
          </a:p>
          <a:p>
            <a:pPr indent="0" lvl="0" marL="0" rtl="0" algn="l">
              <a:lnSpc>
                <a:spcPct val="115000"/>
              </a:lnSpc>
              <a:spcBef>
                <a:spcPts val="1200"/>
              </a:spcBef>
              <a:spcAft>
                <a:spcPts val="0"/>
              </a:spcAft>
              <a:buClr>
                <a:schemeClr val="dk1"/>
              </a:buClr>
              <a:buSzPts val="1100"/>
              <a:buFont typeface="Arial"/>
              <a:buNone/>
            </a:pPr>
            <a:r>
              <a:rPr lang="en-GB" sz="2000"/>
              <a:t>📗 Read the article in the folder.</a:t>
            </a:r>
            <a:endParaRPr sz="2000"/>
          </a:p>
          <a:p>
            <a:pPr indent="0" lvl="0" marL="0" rtl="0" algn="l">
              <a:lnSpc>
                <a:spcPct val="115000"/>
              </a:lnSpc>
              <a:spcBef>
                <a:spcPts val="1200"/>
              </a:spcBef>
              <a:spcAft>
                <a:spcPts val="0"/>
              </a:spcAft>
              <a:buClr>
                <a:schemeClr val="dk1"/>
              </a:buClr>
              <a:buSzPts val="1100"/>
              <a:buFont typeface="Arial"/>
              <a:buNone/>
            </a:pPr>
            <a:r>
              <a:rPr lang="en-GB" sz="2000"/>
              <a:t>📝 Write reflections in your research notebook on the film and the reading, using the following questions as guidance: In what ways is quantitative research limited in understanding human values, attitudes and behaviors? How can qualitative research help ensure that there is “internal” validity to a given study? Why is it so important to be cognizant of inequalities and power relations when conducting social science research? How can qualitative research help us to develop better questions?</a:t>
            </a:r>
            <a:endParaRPr sz="2000"/>
          </a:p>
          <a:p>
            <a:pPr indent="0" lvl="0" marL="0" rtl="0" algn="l">
              <a:lnSpc>
                <a:spcPct val="115000"/>
              </a:lnSpc>
              <a:spcBef>
                <a:spcPts val="1200"/>
              </a:spcBef>
              <a:spcAft>
                <a:spcPts val="1200"/>
              </a:spcAft>
              <a:buNone/>
            </a:pPr>
            <a:r>
              <a:rPr lang="en-GB" sz="2000"/>
              <a:t>🎒Come to class - I'll give a brief lecture on qualitative methods and we'll practice doing semi-structured interviews with one another.</a:t>
            </a:r>
            <a:endParaRPr sz="4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7"/>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Hypotheses</a:t>
            </a:r>
            <a:endParaRPr/>
          </a:p>
        </p:txBody>
      </p:sp>
      <p:sp>
        <p:nvSpPr>
          <p:cNvPr id="109" name="Google Shape;109;p17"/>
          <p:cNvSpPr txBox="1"/>
          <p:nvPr>
            <p:ph idx="1" type="body"/>
          </p:nvPr>
        </p:nvSpPr>
        <p:spPr>
          <a:xfrm>
            <a:off x="107504" y="1600200"/>
            <a:ext cx="8928900" cy="4853100"/>
          </a:xfrm>
          <a:prstGeom prst="rect">
            <a:avLst/>
          </a:prstGeom>
          <a:noFill/>
          <a:ln>
            <a:noFill/>
          </a:ln>
        </p:spPr>
        <p:txBody>
          <a:bodyPr anchorCtr="0" anchor="t" bIns="45700" lIns="91425" spcFirstLastPara="1" rIns="91425" wrap="square" tIns="45700">
            <a:noAutofit/>
          </a:bodyPr>
          <a:lstStyle/>
          <a:p>
            <a:pPr indent="-349250" lvl="0" marL="342900" rtl="0" algn="l">
              <a:spcBef>
                <a:spcPts val="0"/>
              </a:spcBef>
              <a:spcAft>
                <a:spcPts val="0"/>
              </a:spcAft>
              <a:buClr>
                <a:schemeClr val="dk1"/>
              </a:buClr>
              <a:buSzPts val="1800"/>
              <a:buChar char="•"/>
            </a:pPr>
            <a:r>
              <a:rPr lang="en-GB" sz="1800"/>
              <a:t>Hypotheses are not questions – they are statements that can be rejected (natural science model of falsification)</a:t>
            </a:r>
            <a:endParaRPr sz="1800"/>
          </a:p>
          <a:p>
            <a:pPr indent="0" lvl="0" marL="0" rtl="0" algn="l">
              <a:spcBef>
                <a:spcPts val="340"/>
              </a:spcBef>
              <a:spcAft>
                <a:spcPts val="0"/>
              </a:spcAft>
              <a:buClr>
                <a:schemeClr val="dk1"/>
              </a:buClr>
              <a:buSzPts val="1700"/>
              <a:buNone/>
            </a:pPr>
            <a:r>
              <a:t/>
            </a:r>
            <a:endParaRPr sz="1800"/>
          </a:p>
          <a:p>
            <a:pPr indent="-349250" lvl="0" marL="342900" rtl="0" algn="l">
              <a:spcBef>
                <a:spcPts val="340"/>
              </a:spcBef>
              <a:spcAft>
                <a:spcPts val="0"/>
              </a:spcAft>
              <a:buClr>
                <a:schemeClr val="dk1"/>
              </a:buClr>
              <a:buSzPts val="1800"/>
              <a:buChar char="•"/>
            </a:pPr>
            <a:r>
              <a:rPr lang="en-GB" sz="1800"/>
              <a:t>Note that they cannot be proved right! (we all may be controlled by aliens from another planet – can’t prove otherwise!)</a:t>
            </a:r>
            <a:endParaRPr sz="1800"/>
          </a:p>
          <a:p>
            <a:pPr indent="0" lvl="0" marL="0" rtl="0" algn="l">
              <a:spcBef>
                <a:spcPts val="340"/>
              </a:spcBef>
              <a:spcAft>
                <a:spcPts val="0"/>
              </a:spcAft>
              <a:buClr>
                <a:schemeClr val="dk1"/>
              </a:buClr>
              <a:buSzPts val="1700"/>
              <a:buNone/>
            </a:pPr>
            <a:r>
              <a:t/>
            </a:r>
            <a:endParaRPr sz="1800"/>
          </a:p>
          <a:p>
            <a:pPr indent="-349250" lvl="0" marL="342900" rtl="0" algn="l">
              <a:spcBef>
                <a:spcPts val="340"/>
              </a:spcBef>
              <a:spcAft>
                <a:spcPts val="0"/>
              </a:spcAft>
              <a:buClr>
                <a:schemeClr val="dk1"/>
              </a:buClr>
              <a:buSzPts val="1800"/>
              <a:buChar char="•"/>
            </a:pPr>
            <a:r>
              <a:rPr lang="en-GB" sz="1800"/>
              <a:t>We answer the research question using hypotheses e.g. for understanding relationship between health and green space…</a:t>
            </a:r>
            <a:endParaRPr sz="3300"/>
          </a:p>
          <a:p>
            <a:pPr indent="-292100" lvl="1" marL="742950" rtl="0" algn="l">
              <a:spcBef>
                <a:spcPts val="340"/>
              </a:spcBef>
              <a:spcAft>
                <a:spcPts val="0"/>
              </a:spcAft>
              <a:buClr>
                <a:schemeClr val="dk1"/>
              </a:buClr>
              <a:buSzPts val="1800"/>
              <a:buChar char="–"/>
            </a:pPr>
            <a:r>
              <a:rPr i="1" lang="en-GB" sz="1800"/>
              <a:t>H1)  People with more access to green space have better health than those who do not</a:t>
            </a:r>
            <a:endParaRPr sz="2900"/>
          </a:p>
          <a:p>
            <a:pPr indent="-292100" lvl="1" marL="742950" rtl="0" algn="l">
              <a:spcBef>
                <a:spcPts val="340"/>
              </a:spcBef>
              <a:spcAft>
                <a:spcPts val="0"/>
              </a:spcAft>
              <a:buClr>
                <a:schemeClr val="dk1"/>
              </a:buClr>
              <a:buSzPts val="1800"/>
              <a:buChar char="–"/>
            </a:pPr>
            <a:r>
              <a:rPr i="1" lang="en-GB" sz="1800"/>
              <a:t>H0)  There is no relationship between access to green space and better health</a:t>
            </a:r>
            <a:endParaRPr sz="2900"/>
          </a:p>
          <a:p>
            <a:pPr indent="0" lvl="1" marL="457200" rtl="0" algn="l">
              <a:spcBef>
                <a:spcPts val="340"/>
              </a:spcBef>
              <a:spcAft>
                <a:spcPts val="0"/>
              </a:spcAft>
              <a:buClr>
                <a:schemeClr val="dk1"/>
              </a:buClr>
              <a:buSzPts val="1700"/>
              <a:buNone/>
            </a:pPr>
            <a:r>
              <a:rPr i="1" lang="en-GB" sz="1800"/>
              <a:t>Would need to further break down (what is meant by “access”? What is meant by “better health”?)</a:t>
            </a:r>
            <a:endParaRPr sz="2900"/>
          </a:p>
          <a:p>
            <a:pPr indent="-292100" lvl="1" marL="742950" rtl="0" algn="l">
              <a:spcBef>
                <a:spcPts val="340"/>
              </a:spcBef>
              <a:spcAft>
                <a:spcPts val="0"/>
              </a:spcAft>
              <a:buClr>
                <a:schemeClr val="dk1"/>
              </a:buClr>
              <a:buSzPts val="1800"/>
              <a:buChar char="–"/>
            </a:pPr>
            <a:r>
              <a:rPr i="1" lang="en-GB" sz="1800"/>
              <a:t> People who live in closer proximity to green space live longer than those who do not</a:t>
            </a:r>
            <a:endParaRPr sz="2900"/>
          </a:p>
          <a:p>
            <a:pPr indent="-292100" lvl="1" marL="742950" rtl="0" algn="l">
              <a:spcBef>
                <a:spcPts val="340"/>
              </a:spcBef>
              <a:spcAft>
                <a:spcPts val="0"/>
              </a:spcAft>
              <a:buClr>
                <a:schemeClr val="dk1"/>
              </a:buClr>
              <a:buSzPts val="1800"/>
              <a:buChar char="–"/>
            </a:pPr>
            <a:r>
              <a:rPr i="1" lang="en-GB" sz="1800"/>
              <a:t>People who spent more time going to parks live longer than those who do not</a:t>
            </a:r>
            <a:endParaRPr sz="2900"/>
          </a:p>
          <a:p>
            <a:pPr indent="-292100" lvl="1" marL="742950" rtl="0" algn="l">
              <a:spcBef>
                <a:spcPts val="340"/>
              </a:spcBef>
              <a:spcAft>
                <a:spcPts val="0"/>
              </a:spcAft>
              <a:buClr>
                <a:schemeClr val="dk1"/>
              </a:buClr>
              <a:buSzPts val="1800"/>
              <a:buChar char="–"/>
            </a:pPr>
            <a:r>
              <a:rPr i="1" lang="en-GB" sz="1800"/>
              <a:t>People who live in areas that have more trees have less asthma than those who do not</a:t>
            </a:r>
            <a:endParaRPr sz="2900"/>
          </a:p>
          <a:p>
            <a:pPr indent="0" lvl="0" marL="742950" rtl="0" algn="l">
              <a:spcBef>
                <a:spcPts val="340"/>
              </a:spcBef>
              <a:spcAft>
                <a:spcPts val="0"/>
              </a:spcAft>
              <a:buNone/>
            </a:pPr>
            <a:r>
              <a:t/>
            </a:r>
            <a:endParaRPr sz="2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8"/>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Data Collection Questions</a:t>
            </a:r>
            <a:endParaRPr/>
          </a:p>
        </p:txBody>
      </p:sp>
      <p:sp>
        <p:nvSpPr>
          <p:cNvPr id="115" name="Google Shape;115;p18"/>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000"/>
              <a:buChar char="•"/>
            </a:pPr>
            <a:r>
              <a:rPr lang="en-GB" sz="2000"/>
              <a:t>These are the questions that allow us to test our hypotheses</a:t>
            </a:r>
            <a:endParaRPr/>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They form part of the data collection instrument (observation protocol, survey etc…)</a:t>
            </a:r>
            <a:endParaRPr/>
          </a:p>
          <a:p>
            <a:pPr indent="-215900" lvl="0" marL="342900" rtl="0" algn="l">
              <a:lnSpc>
                <a:spcPct val="80000"/>
              </a:lnSpc>
              <a:spcBef>
                <a:spcPts val="400"/>
              </a:spcBef>
              <a:spcAft>
                <a:spcPts val="0"/>
              </a:spcAft>
              <a:buClr>
                <a:schemeClr val="dk1"/>
              </a:buClr>
              <a:buSzPts val="2000"/>
              <a:buNone/>
            </a:pPr>
            <a:r>
              <a:t/>
            </a:r>
            <a:endParaRPr sz="2000"/>
          </a:p>
          <a:p>
            <a:pPr indent="-342900" lvl="0" marL="342900" rtl="0" algn="l">
              <a:lnSpc>
                <a:spcPct val="80000"/>
              </a:lnSpc>
              <a:spcBef>
                <a:spcPts val="400"/>
              </a:spcBef>
              <a:spcAft>
                <a:spcPts val="0"/>
              </a:spcAft>
              <a:buClr>
                <a:schemeClr val="dk1"/>
              </a:buClr>
              <a:buSzPts val="2000"/>
              <a:buChar char="•"/>
            </a:pPr>
            <a:r>
              <a:rPr lang="en-GB" sz="2000"/>
              <a:t>For example, to test </a:t>
            </a:r>
            <a:r>
              <a:rPr i="1" lang="en-GB" sz="2000"/>
              <a:t>H6</a:t>
            </a:r>
            <a:r>
              <a:rPr lang="en-GB" sz="2000"/>
              <a:t> (People who spent more time going to parks have better mental health than those who do not…)</a:t>
            </a:r>
            <a:endParaRPr/>
          </a:p>
          <a:p>
            <a:pPr indent="-285750" lvl="1" marL="742950" rtl="0" algn="l">
              <a:lnSpc>
                <a:spcPct val="80000"/>
              </a:lnSpc>
              <a:spcBef>
                <a:spcPts val="350"/>
              </a:spcBef>
              <a:spcAft>
                <a:spcPts val="0"/>
              </a:spcAft>
              <a:buClr>
                <a:schemeClr val="dk1"/>
              </a:buClr>
              <a:buSzPts val="1750"/>
              <a:buChar char="–"/>
            </a:pPr>
            <a:r>
              <a:rPr i="1" lang="en-GB" sz="1750"/>
              <a:t>How many hours per week do you spend in parks?</a:t>
            </a:r>
            <a:endParaRPr/>
          </a:p>
          <a:p>
            <a:pPr indent="-285750" lvl="1" marL="742950" rtl="0" algn="l">
              <a:lnSpc>
                <a:spcPct val="80000"/>
              </a:lnSpc>
              <a:spcBef>
                <a:spcPts val="350"/>
              </a:spcBef>
              <a:spcAft>
                <a:spcPts val="0"/>
              </a:spcAft>
              <a:buClr>
                <a:schemeClr val="dk1"/>
              </a:buClr>
              <a:buSzPts val="1750"/>
              <a:buChar char="–"/>
            </a:pPr>
            <a:r>
              <a:rPr i="1" lang="en-GB" sz="1750"/>
              <a:t>How would you rank your mental well-being on a scale of one to five?</a:t>
            </a:r>
            <a:endParaRPr/>
          </a:p>
          <a:p>
            <a:pPr indent="-174625" lvl="1" marL="742950" rtl="0" algn="l">
              <a:lnSpc>
                <a:spcPct val="80000"/>
              </a:lnSpc>
              <a:spcBef>
                <a:spcPts val="350"/>
              </a:spcBef>
              <a:spcAft>
                <a:spcPts val="0"/>
              </a:spcAft>
              <a:buClr>
                <a:schemeClr val="dk1"/>
              </a:buClr>
              <a:buSzPts val="1750"/>
              <a:buNone/>
            </a:pPr>
            <a:r>
              <a:t/>
            </a:r>
            <a:endParaRPr sz="1750"/>
          </a:p>
          <a:p>
            <a:pPr indent="-342900" lvl="0" marL="342900" rtl="0" algn="l">
              <a:lnSpc>
                <a:spcPct val="80000"/>
              </a:lnSpc>
              <a:spcBef>
                <a:spcPts val="400"/>
              </a:spcBef>
              <a:spcAft>
                <a:spcPts val="0"/>
              </a:spcAft>
              <a:buClr>
                <a:schemeClr val="dk1"/>
              </a:buClr>
              <a:buSzPts val="2000"/>
              <a:buChar char="•"/>
            </a:pPr>
            <a:r>
              <a:rPr lang="en-GB" sz="2000"/>
              <a:t>If you’re distinguishing between areas of mental health you might also ask…</a:t>
            </a:r>
            <a:endParaRPr/>
          </a:p>
          <a:p>
            <a:pPr indent="-285750" lvl="1" marL="742950" rtl="0" algn="l">
              <a:lnSpc>
                <a:spcPct val="80000"/>
              </a:lnSpc>
              <a:spcBef>
                <a:spcPts val="350"/>
              </a:spcBef>
              <a:spcAft>
                <a:spcPts val="0"/>
              </a:spcAft>
              <a:buClr>
                <a:schemeClr val="dk1"/>
              </a:buClr>
              <a:buSzPts val="1750"/>
              <a:buChar char="–"/>
            </a:pPr>
            <a:r>
              <a:rPr i="1" lang="en-GB" sz="1750"/>
              <a:t>In the last month have you had to miss a day of work or school due to anxiety or depression?</a:t>
            </a:r>
            <a:endParaRPr/>
          </a:p>
          <a:p>
            <a:pPr indent="-285750" lvl="1" marL="742950" rtl="0" algn="l">
              <a:lnSpc>
                <a:spcPct val="80000"/>
              </a:lnSpc>
              <a:spcBef>
                <a:spcPts val="350"/>
              </a:spcBef>
              <a:spcAft>
                <a:spcPts val="0"/>
              </a:spcAft>
              <a:buClr>
                <a:schemeClr val="dk1"/>
              </a:buClr>
              <a:buSzPts val="1750"/>
              <a:buChar char="–"/>
            </a:pPr>
            <a:r>
              <a:rPr i="1" lang="en-GB" sz="1750"/>
              <a:t>Have you been diagnosed with a mental health issue?</a:t>
            </a:r>
            <a:endParaRPr/>
          </a:p>
          <a:p>
            <a:pPr indent="-215900" lvl="0" marL="342900" rtl="0" algn="l">
              <a:lnSpc>
                <a:spcPct val="80000"/>
              </a:lnSpc>
              <a:spcBef>
                <a:spcPts val="400"/>
              </a:spcBef>
              <a:spcAft>
                <a:spcPts val="0"/>
              </a:spcAft>
              <a:buClr>
                <a:schemeClr val="dk1"/>
              </a:buClr>
              <a:buSzPts val="2000"/>
              <a:buNone/>
            </a:pPr>
            <a:r>
              <a:t/>
            </a:r>
            <a:endParaRPr sz="2000"/>
          </a:p>
          <a:p>
            <a:pPr indent="-215900" lvl="0" marL="342900" rtl="0" algn="l">
              <a:lnSpc>
                <a:spcPct val="80000"/>
              </a:lnSpc>
              <a:spcBef>
                <a:spcPts val="400"/>
              </a:spcBef>
              <a:spcAft>
                <a:spcPts val="0"/>
              </a:spcAft>
              <a:buClr>
                <a:schemeClr val="dk1"/>
              </a:buClr>
              <a:buSzPts val="2000"/>
              <a:buNone/>
            </a:pPr>
            <a:r>
              <a:t/>
            </a:r>
            <a:endParaRPr sz="2000"/>
          </a:p>
        </p:txBody>
      </p:sp>
      <p:sp>
        <p:nvSpPr>
          <p:cNvPr id="116" name="Google Shape;116;p18"/>
          <p:cNvSpPr txBox="1"/>
          <p:nvPr/>
        </p:nvSpPr>
        <p:spPr>
          <a:xfrm>
            <a:off x="683568" y="6165304"/>
            <a:ext cx="7776900" cy="3693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dk1"/>
                </a:solidFill>
                <a:latin typeface="Calibri"/>
                <a:ea typeface="Calibri"/>
                <a:cs typeface="Calibri"/>
                <a:sym typeface="Calibri"/>
              </a:rPr>
              <a:t>You must make sure that your data collection questions answer your hypotheses!</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9"/>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The Problem of Falsification</a:t>
            </a:r>
            <a:endParaRPr/>
          </a:p>
        </p:txBody>
      </p:sp>
      <p:sp>
        <p:nvSpPr>
          <p:cNvPr id="122" name="Google Shape;122;p19"/>
          <p:cNvSpPr txBox="1"/>
          <p:nvPr>
            <p:ph idx="1" type="body"/>
          </p:nvPr>
        </p:nvSpPr>
        <p:spPr>
          <a:xfrm>
            <a:off x="457200" y="1988840"/>
            <a:ext cx="4690800" cy="41373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Are aliens from another planet controlling everything we do?</a:t>
            </a:r>
            <a:endParaRPr sz="2000"/>
          </a:p>
          <a:p>
            <a:pPr indent="-342900" lvl="0" marL="342900" rtl="0" algn="l">
              <a:spcBef>
                <a:spcPts val="400"/>
              </a:spcBef>
              <a:spcAft>
                <a:spcPts val="0"/>
              </a:spcAft>
              <a:buClr>
                <a:schemeClr val="dk1"/>
              </a:buClr>
              <a:buSzPts val="2000"/>
              <a:buChar char="•"/>
            </a:pPr>
            <a:r>
              <a:rPr lang="en-GB" sz="2000"/>
              <a:t>A fascinating question?</a:t>
            </a:r>
            <a:endParaRPr/>
          </a:p>
          <a:p>
            <a:pPr indent="-342900" lvl="0" marL="342900" rtl="0" algn="l">
              <a:spcBef>
                <a:spcPts val="400"/>
              </a:spcBef>
              <a:spcAft>
                <a:spcPts val="0"/>
              </a:spcAft>
              <a:buClr>
                <a:schemeClr val="dk1"/>
              </a:buClr>
              <a:buSzPts val="2000"/>
              <a:buChar char="•"/>
            </a:pPr>
            <a:r>
              <a:rPr lang="en-GB" sz="2000"/>
              <a:t>Interest does not equate to usefulness!</a:t>
            </a:r>
            <a:endParaRPr/>
          </a:p>
          <a:p>
            <a:pPr indent="-342900" lvl="0" marL="342900" rtl="0" algn="l">
              <a:spcBef>
                <a:spcPts val="400"/>
              </a:spcBef>
              <a:spcAft>
                <a:spcPts val="0"/>
              </a:spcAft>
              <a:buClr>
                <a:schemeClr val="dk1"/>
              </a:buClr>
              <a:buSzPts val="2000"/>
              <a:buChar char="•"/>
            </a:pPr>
            <a:r>
              <a:rPr lang="en-GB" sz="2000"/>
              <a:t>How can you possibly investigate this?</a:t>
            </a:r>
            <a:endParaRPr/>
          </a:p>
          <a:p>
            <a:pPr indent="-342900" lvl="0" marL="342900" rtl="0" algn="l">
              <a:spcBef>
                <a:spcPts val="400"/>
              </a:spcBef>
              <a:spcAft>
                <a:spcPts val="0"/>
              </a:spcAft>
              <a:buClr>
                <a:schemeClr val="dk1"/>
              </a:buClr>
              <a:buSzPts val="2000"/>
              <a:buChar char="•"/>
            </a:pPr>
            <a:r>
              <a:rPr lang="en-GB" sz="2000"/>
              <a:t>Remember the scientific method</a:t>
            </a:r>
            <a:endParaRPr/>
          </a:p>
        </p:txBody>
      </p:sp>
      <p:sp>
        <p:nvSpPr>
          <p:cNvPr id="123" name="Google Shape;123;p19"/>
          <p:cNvSpPr txBox="1"/>
          <p:nvPr/>
        </p:nvSpPr>
        <p:spPr>
          <a:xfrm>
            <a:off x="755576" y="5949280"/>
            <a:ext cx="7560900" cy="3693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dk1"/>
                </a:solidFill>
                <a:latin typeface="Calibri"/>
                <a:ea typeface="Calibri"/>
                <a:cs typeface="Calibri"/>
                <a:sym typeface="Calibri"/>
              </a:rPr>
              <a:t>You must be able to use empirical evidence to answer your question</a:t>
            </a:r>
            <a:endParaRPr b="0" i="0" sz="1800" u="none" cap="none" strike="noStrike">
              <a:solidFill>
                <a:schemeClr val="dk1"/>
              </a:solidFill>
              <a:latin typeface="Calibri"/>
              <a:ea typeface="Calibri"/>
              <a:cs typeface="Calibri"/>
              <a:sym typeface="Calibri"/>
            </a:endParaRPr>
          </a:p>
        </p:txBody>
      </p:sp>
      <p:pic>
        <p:nvPicPr>
          <p:cNvPr id="124" name="Google Shape;124;p19"/>
          <p:cNvPicPr preferRelativeResize="0"/>
          <p:nvPr/>
        </p:nvPicPr>
        <p:blipFill rotWithShape="1">
          <a:blip r:embed="rId3">
            <a:alphaModFix/>
          </a:blip>
          <a:srcRect b="0" l="0" r="0" t="0"/>
          <a:stretch/>
        </p:blipFill>
        <p:spPr>
          <a:xfrm>
            <a:off x="5076056" y="1700808"/>
            <a:ext cx="3683248" cy="388812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3"/>
                                        </p:tgtEl>
                                        <p:attrNameLst>
                                          <p:attrName>style.visibility</p:attrName>
                                        </p:attrNameLst>
                                      </p:cBhvr>
                                      <p:to>
                                        <p:strVal val="visible"/>
                                      </p:to>
                                    </p:set>
                                    <p:animEffect filter="fade" transition="in">
                                      <p:cBhvr>
                                        <p:cTn dur="500"/>
                                        <p:tgtEl>
                                          <p:spTgt spid="1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0"/>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The Problem of Access</a:t>
            </a:r>
            <a:endParaRPr/>
          </a:p>
        </p:txBody>
      </p:sp>
      <p:sp>
        <p:nvSpPr>
          <p:cNvPr id="130" name="Google Shape;130;p20"/>
          <p:cNvSpPr txBox="1"/>
          <p:nvPr>
            <p:ph idx="1" type="body"/>
          </p:nvPr>
        </p:nvSpPr>
        <p:spPr>
          <a:xfrm>
            <a:off x="457200" y="2132856"/>
            <a:ext cx="4618800" cy="39933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How much time does the CIA spend on investigating aliens?</a:t>
            </a:r>
            <a:endParaRPr sz="2000"/>
          </a:p>
          <a:p>
            <a:pPr indent="-342900" lvl="0" marL="342900" rtl="0" algn="l">
              <a:spcBef>
                <a:spcPts val="400"/>
              </a:spcBef>
              <a:spcAft>
                <a:spcPts val="0"/>
              </a:spcAft>
              <a:buClr>
                <a:schemeClr val="dk1"/>
              </a:buClr>
              <a:buSzPts val="2000"/>
              <a:buChar char="•"/>
            </a:pPr>
            <a:r>
              <a:rPr lang="en-GB" sz="2000"/>
              <a:t>Beware classified information!</a:t>
            </a:r>
            <a:endParaRPr/>
          </a:p>
          <a:p>
            <a:pPr indent="-342900" lvl="0" marL="342900" rtl="0" algn="l">
              <a:spcBef>
                <a:spcPts val="400"/>
              </a:spcBef>
              <a:spcAft>
                <a:spcPts val="0"/>
              </a:spcAft>
              <a:buClr>
                <a:schemeClr val="dk1"/>
              </a:buClr>
              <a:buSzPts val="2000"/>
              <a:buChar char="•"/>
            </a:pPr>
            <a:r>
              <a:rPr lang="en-GB" sz="2000"/>
              <a:t>How many FBI agents would respond to a survey?</a:t>
            </a:r>
            <a:endParaRPr/>
          </a:p>
          <a:p>
            <a:pPr indent="-342900" lvl="0" marL="342900" rtl="0" algn="l">
              <a:spcBef>
                <a:spcPts val="400"/>
              </a:spcBef>
              <a:spcAft>
                <a:spcPts val="0"/>
              </a:spcAft>
              <a:buClr>
                <a:schemeClr val="dk1"/>
              </a:buClr>
              <a:buSzPts val="2000"/>
              <a:buChar char="•"/>
            </a:pPr>
            <a:r>
              <a:rPr lang="en-GB" sz="2000"/>
              <a:t>How many would know?</a:t>
            </a:r>
            <a:endParaRPr/>
          </a:p>
          <a:p>
            <a:pPr indent="-342900" lvl="0" marL="342900" rtl="0" algn="l">
              <a:spcBef>
                <a:spcPts val="400"/>
              </a:spcBef>
              <a:spcAft>
                <a:spcPts val="0"/>
              </a:spcAft>
              <a:buClr>
                <a:schemeClr val="dk1"/>
              </a:buClr>
              <a:buSzPts val="2000"/>
              <a:buChar char="•"/>
            </a:pPr>
            <a:r>
              <a:rPr lang="en-GB" sz="2000"/>
              <a:t>Is this information even recorded?</a:t>
            </a:r>
            <a:endParaRPr sz="2000"/>
          </a:p>
        </p:txBody>
      </p:sp>
      <p:sp>
        <p:nvSpPr>
          <p:cNvPr id="131" name="Google Shape;131;p20"/>
          <p:cNvSpPr txBox="1"/>
          <p:nvPr/>
        </p:nvSpPr>
        <p:spPr>
          <a:xfrm>
            <a:off x="755576" y="5949280"/>
            <a:ext cx="7560900" cy="3693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800" u="none" cap="none" strike="noStrike">
                <a:solidFill>
                  <a:schemeClr val="dk1"/>
                </a:solidFill>
                <a:latin typeface="Calibri"/>
                <a:ea typeface="Calibri"/>
                <a:cs typeface="Calibri"/>
                <a:sym typeface="Calibri"/>
              </a:rPr>
              <a:t>You should only ask questions to which the data is available or can be collected</a:t>
            </a:r>
            <a:endParaRPr sz="1800">
              <a:solidFill>
                <a:schemeClr val="dk1"/>
              </a:solidFill>
              <a:latin typeface="Calibri"/>
              <a:ea typeface="Calibri"/>
              <a:cs typeface="Calibri"/>
              <a:sym typeface="Calibri"/>
            </a:endParaRPr>
          </a:p>
        </p:txBody>
      </p:sp>
      <p:pic>
        <p:nvPicPr>
          <p:cNvPr id="132" name="Google Shape;132;p20"/>
          <p:cNvPicPr preferRelativeResize="0"/>
          <p:nvPr/>
        </p:nvPicPr>
        <p:blipFill rotWithShape="1">
          <a:blip r:embed="rId3">
            <a:alphaModFix/>
          </a:blip>
          <a:srcRect b="0" l="0" r="0" t="0"/>
          <a:stretch/>
        </p:blipFill>
        <p:spPr>
          <a:xfrm>
            <a:off x="5076056" y="2204864"/>
            <a:ext cx="3882488" cy="288032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500"/>
                                        <p:tgtEl>
                                          <p:spTgt spid="1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1"/>
          <p:cNvSpPr txBox="1"/>
          <p:nvPr>
            <p:ph type="title"/>
          </p:nvPr>
        </p:nvSpPr>
        <p:spPr>
          <a:xfrm>
            <a:off x="457200" y="274638"/>
            <a:ext cx="8229600" cy="1143000"/>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The Problem of Ambiguity</a:t>
            </a:r>
            <a:endParaRPr/>
          </a:p>
        </p:txBody>
      </p:sp>
      <p:sp>
        <p:nvSpPr>
          <p:cNvPr id="138" name="Google Shape;138;p21"/>
          <p:cNvSpPr txBox="1"/>
          <p:nvPr>
            <p:ph idx="1" type="body"/>
          </p:nvPr>
        </p:nvSpPr>
        <p:spPr>
          <a:xfrm>
            <a:off x="457200" y="1600201"/>
            <a:ext cx="3322800" cy="39171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GB" sz="2000"/>
              <a:t>Do environmentalists earn less?</a:t>
            </a:r>
            <a:endParaRPr/>
          </a:p>
          <a:p>
            <a:pPr indent="-215900" lvl="0" marL="342900" rtl="0" algn="l">
              <a:spcBef>
                <a:spcPts val="400"/>
              </a:spcBef>
              <a:spcAft>
                <a:spcPts val="0"/>
              </a:spcAft>
              <a:buClr>
                <a:schemeClr val="dk1"/>
              </a:buClr>
              <a:buSzPts val="2000"/>
              <a:buNone/>
            </a:pPr>
            <a:r>
              <a:t/>
            </a:r>
            <a:endParaRPr sz="2000"/>
          </a:p>
          <a:p>
            <a:pPr indent="-342900" lvl="0" marL="342900" rtl="0" algn="l">
              <a:spcBef>
                <a:spcPts val="400"/>
              </a:spcBef>
              <a:spcAft>
                <a:spcPts val="0"/>
              </a:spcAft>
              <a:buClr>
                <a:schemeClr val="dk1"/>
              </a:buClr>
              <a:buSzPts val="2000"/>
              <a:buChar char="•"/>
            </a:pPr>
            <a:r>
              <a:rPr lang="en-GB" sz="2000"/>
              <a:t>Less than whom?</a:t>
            </a:r>
            <a:endParaRPr/>
          </a:p>
          <a:p>
            <a:pPr indent="-342900" lvl="0" marL="342900" rtl="0" algn="l">
              <a:spcBef>
                <a:spcPts val="400"/>
              </a:spcBef>
              <a:spcAft>
                <a:spcPts val="0"/>
              </a:spcAft>
              <a:buClr>
                <a:schemeClr val="dk1"/>
              </a:buClr>
              <a:buSzPts val="2000"/>
              <a:buChar char="•"/>
            </a:pPr>
            <a:r>
              <a:rPr lang="en-GB" sz="2000"/>
              <a:t>Who/what is an ‘environmentalist’?</a:t>
            </a:r>
            <a:endParaRPr/>
          </a:p>
          <a:p>
            <a:pPr indent="-342900" lvl="0" marL="342900" rtl="0" algn="l">
              <a:spcBef>
                <a:spcPts val="400"/>
              </a:spcBef>
              <a:spcAft>
                <a:spcPts val="0"/>
              </a:spcAft>
              <a:buClr>
                <a:schemeClr val="dk1"/>
              </a:buClr>
              <a:buSzPts val="2000"/>
              <a:buChar char="•"/>
            </a:pPr>
            <a:r>
              <a:rPr lang="en-GB" sz="2000"/>
              <a:t>Geographic location?</a:t>
            </a:r>
            <a:endParaRPr sz="2000"/>
          </a:p>
        </p:txBody>
      </p:sp>
      <p:sp>
        <p:nvSpPr>
          <p:cNvPr id="139" name="Google Shape;139;p21"/>
          <p:cNvSpPr txBox="1"/>
          <p:nvPr/>
        </p:nvSpPr>
        <p:spPr>
          <a:xfrm>
            <a:off x="971600" y="5949280"/>
            <a:ext cx="7056900" cy="369300"/>
          </a:xfrm>
          <a:prstGeom prst="rect">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Calibri"/>
                <a:ea typeface="Calibri"/>
                <a:cs typeface="Calibri"/>
                <a:sym typeface="Calibri"/>
              </a:rPr>
              <a:t>Be specific – ask yourself who, what, where and how to check</a:t>
            </a:r>
            <a:endParaRPr sz="1800">
              <a:solidFill>
                <a:schemeClr val="dk1"/>
              </a:solidFill>
              <a:latin typeface="Calibri"/>
              <a:ea typeface="Calibri"/>
              <a:cs typeface="Calibri"/>
              <a:sym typeface="Calibri"/>
            </a:endParaRPr>
          </a:p>
        </p:txBody>
      </p:sp>
      <p:pic>
        <p:nvPicPr>
          <p:cNvPr id="140" name="Google Shape;140;p21"/>
          <p:cNvPicPr preferRelativeResize="0"/>
          <p:nvPr/>
        </p:nvPicPr>
        <p:blipFill rotWithShape="1">
          <a:blip r:embed="rId3">
            <a:alphaModFix/>
          </a:blip>
          <a:srcRect b="0" l="0" r="0" t="0"/>
          <a:stretch/>
        </p:blipFill>
        <p:spPr>
          <a:xfrm>
            <a:off x="4067944" y="2204864"/>
            <a:ext cx="4953000" cy="3556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500"/>
                                        <p:tgtEl>
                                          <p:spTgt spid="1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2"/>
          <p:cNvSpPr txBox="1"/>
          <p:nvPr>
            <p:ph type="title"/>
          </p:nvPr>
        </p:nvSpPr>
        <p:spPr>
          <a:xfrm>
            <a:off x="457200" y="274638"/>
            <a:ext cx="8229600" cy="1143000"/>
          </a:xfrm>
          <a:prstGeom prst="rect">
            <a:avLst/>
          </a:prstGeom>
          <a:gradFill>
            <a:gsLst>
              <a:gs pos="0">
                <a:srgbClr val="FFBB82"/>
              </a:gs>
              <a:gs pos="35000">
                <a:srgbClr val="FFCFA8"/>
              </a:gs>
              <a:gs pos="100000">
                <a:srgbClr val="FFEBD9"/>
              </a:gs>
            </a:gsLst>
            <a:lin ang="16200000" scaled="0"/>
          </a:gradFill>
          <a:ln cap="flat" cmpd="sng" w="9525">
            <a:solidFill>
              <a:srgbClr val="F5913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GB">
                <a:solidFill>
                  <a:schemeClr val="dk1"/>
                </a:solidFill>
                <a:latin typeface="Calibri"/>
                <a:ea typeface="Calibri"/>
                <a:cs typeface="Calibri"/>
                <a:sym typeface="Calibri"/>
              </a:rPr>
              <a:t>Your Turn…</a:t>
            </a:r>
            <a:endParaRPr/>
          </a:p>
        </p:txBody>
      </p:sp>
      <p:sp>
        <p:nvSpPr>
          <p:cNvPr id="146" name="Google Shape;146;p22"/>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GB"/>
              <a:t>Pause this video, design the worst possible research question that you can think of! (related to environmental issues)</a:t>
            </a:r>
            <a:endParaRPr/>
          </a:p>
          <a:p>
            <a:pPr indent="-342900" lvl="0" marL="342900" rtl="0" algn="l">
              <a:spcBef>
                <a:spcPts val="640"/>
              </a:spcBef>
              <a:spcAft>
                <a:spcPts val="0"/>
              </a:spcAft>
              <a:buClr>
                <a:schemeClr val="dk1"/>
              </a:buClr>
              <a:buSzPts val="3200"/>
              <a:buChar char="•"/>
            </a:pPr>
            <a:r>
              <a:rPr lang="en-GB"/>
              <a:t>Break as many rules as possible</a:t>
            </a:r>
            <a:endParaRPr/>
          </a:p>
          <a:p>
            <a:pPr indent="-342900" lvl="0" marL="342900" rtl="0" algn="l">
              <a:spcBef>
                <a:spcPts val="640"/>
              </a:spcBef>
              <a:spcAft>
                <a:spcPts val="0"/>
              </a:spcAft>
              <a:buClr>
                <a:schemeClr val="dk1"/>
              </a:buClr>
              <a:buSzPts val="3200"/>
              <a:buChar char="•"/>
            </a:pPr>
            <a:r>
              <a:rPr lang="en-GB"/>
              <a:t>Don’t just go for unintelligible language, think about response options too</a:t>
            </a:r>
            <a:endParaRPr/>
          </a:p>
          <a:p>
            <a:pPr indent="-342900" lvl="0" marL="342900" rtl="0" algn="l">
              <a:spcBef>
                <a:spcPts val="640"/>
              </a:spcBef>
              <a:spcAft>
                <a:spcPts val="0"/>
              </a:spcAft>
              <a:buClr>
                <a:schemeClr val="dk1"/>
              </a:buClr>
              <a:buSzPts val="3200"/>
              <a:buChar char="•"/>
            </a:pPr>
            <a:r>
              <a:rPr lang="en-GB"/>
              <a:t>We’ll discuss in class and vote on the worst question</a:t>
            </a:r>
            <a:endParaRPr/>
          </a:p>
          <a:p>
            <a:pPr indent="-139700" lvl="0" marL="342900" rtl="0" algn="l">
              <a:spcBef>
                <a:spcPts val="640"/>
              </a:spcBef>
              <a:spcAft>
                <a:spcPts val="0"/>
              </a:spcAft>
              <a:buClr>
                <a:schemeClr val="dk1"/>
              </a:buClr>
              <a:buSzPts val="3200"/>
              <a:buNone/>
            </a:pPr>
            <a:r>
              <a:t/>
            </a:r>
            <a:endParaRPr/>
          </a:p>
          <a:p>
            <a:pPr indent="-342900" lvl="0" marL="342900" rtl="0" algn="l">
              <a:spcBef>
                <a:spcPts val="640"/>
              </a:spcBef>
              <a:spcAft>
                <a:spcPts val="0"/>
              </a:spcAft>
              <a:buClr>
                <a:schemeClr val="dk1"/>
              </a:buClr>
              <a:buSzPts val="32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