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slide" Target="slides/slide20.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 name="Google Shape;7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Give overview of structure, flipped learning; when meeting</a:t>
            </a:r>
            <a:endParaRPr/>
          </a:p>
        </p:txBody>
      </p:sp>
      <p:sp>
        <p:nvSpPr>
          <p:cNvPr id="77" name="Google Shape;7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8" name="Google Shape;138;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5" name="Google Shape;145;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Global environmental problems are experienced and need to be tackled at multiple scales. No easy answers. Need to go beyond scientific rationalism to address these problems.  Like a hydra, multi-headed snake.  Everytime one head tamed another one pops up.  So we need to be thinking in a systems way.  </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t/>
            </a:r>
            <a:endParaRPr/>
          </a:p>
        </p:txBody>
      </p:sp>
      <p:sp>
        <p:nvSpPr>
          <p:cNvPr id="146" name="Google Shape;146;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 name="Google Shape;152;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 here say that I think both social and ecological research has a huge role to play, but it is not being taken opportunity of – there are great minds working on some of most complex issues – need to channel these efforts.  Need to go beyond scientific solutions – but then, what is role of science</a:t>
            </a:r>
            <a:endParaRPr/>
          </a:p>
          <a:p>
            <a:pPr indent="0" lvl="0" marL="0" rtl="0" algn="l">
              <a:spcBef>
                <a:spcPts val="0"/>
              </a:spcBef>
              <a:spcAft>
                <a:spcPts val="0"/>
              </a:spcAft>
              <a:buNone/>
            </a:pPr>
            <a:r>
              <a:rPr lang="en-US"/>
              <a:t>Bubbles – how do we fix this problem?  This is how we’re going to fix the problem!</a:t>
            </a:r>
            <a:endParaRPr/>
          </a:p>
        </p:txBody>
      </p:sp>
      <p:sp>
        <p:nvSpPr>
          <p:cNvPr id="153" name="Google Shape;153;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 name="Google Shape;163;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US" sz="1200">
                <a:solidFill>
                  <a:schemeClr val="dk1"/>
                </a:solidFill>
                <a:latin typeface="Calibri"/>
                <a:ea typeface="Calibri"/>
                <a:cs typeface="Calibri"/>
                <a:sym typeface="Calibri"/>
              </a:rPr>
              <a:t>Gaps focus on that which separates us (and how to bridge that separation); spaces focus on common ground, where we are connected</a:t>
            </a:r>
            <a:endParaRPr b="1" sz="1200">
              <a:solidFill>
                <a:schemeClr val="dk1"/>
              </a:solidFill>
              <a:latin typeface="Calibri"/>
              <a:ea typeface="Calibri"/>
              <a:cs typeface="Calibri"/>
              <a:sym typeface="Calibri"/>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Figure 1a: </a:t>
            </a:r>
            <a:r>
              <a:rPr b="0" lang="en-US" sz="1200">
                <a:solidFill>
                  <a:schemeClr val="dk1"/>
                </a:solidFill>
                <a:latin typeface="Calibri"/>
                <a:ea typeface="Calibri"/>
                <a:cs typeface="Calibri"/>
                <a:sym typeface="Calibri"/>
              </a:rPr>
              <a:t>The conventional conceptualisation of research-implementation gaps in conservation: (a) in communicating societal concerns to science; (b) in translating scientific information to applicable recommendations; and (c) in disseminating scientific recommendations for policy-makers.</a:t>
            </a:r>
            <a:endParaRPr b="1" sz="1200">
              <a:solidFill>
                <a:schemeClr val="dk1"/>
              </a:solidFill>
              <a:latin typeface="Calibri"/>
              <a:ea typeface="Calibri"/>
              <a:cs typeface="Calibri"/>
              <a:sym typeface="Calibri"/>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Figure 1b: </a:t>
            </a:r>
            <a:r>
              <a:rPr lang="en-US" sz="1200">
                <a:solidFill>
                  <a:schemeClr val="dk1"/>
                </a:solidFill>
                <a:latin typeface="Calibri"/>
                <a:ea typeface="Calibri"/>
                <a:cs typeface="Calibri"/>
                <a:sym typeface="Calibri"/>
              </a:rPr>
              <a:t>Research-implementation spaces: (d) public engagement in science, e.g. citizen science, (e) boundary work and organizations, (f) environmental activism, community-based conservation, (g) participatory action research, sustainability science. </a:t>
            </a:r>
            <a:endParaRPr sz="1200">
              <a:solidFill>
                <a:schemeClr val="dk1"/>
              </a:solidFill>
              <a:latin typeface="Calibri"/>
              <a:ea typeface="Calibri"/>
              <a:cs typeface="Calibri"/>
              <a:sym typeface="Calibri"/>
            </a:endParaRPr>
          </a:p>
        </p:txBody>
      </p:sp>
      <p:sp>
        <p:nvSpPr>
          <p:cNvPr id="164" name="Google Shape;164;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9" name="Google Shape;189;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47776150bc_0_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47776150bc_0_1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6" name="Google Shape;196;g47776150bc_0_1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91b24cca57_1_3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2" name="Google Shape;202;g91b24cca57_1_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92e93ed7c1_0_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92e93ed7c1_0_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9" name="Google Shape;209;g92e93ed7c1_0_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371109aefce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371109aefce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5" name="Google Shape;85;g371109aefce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4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5" name="Google Shape;215;p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713de4d67a_0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3713de4d67a_0_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2" name="Google Shape;92;g3713de4d67a_0_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 name="Google Shape;98;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91b24cca57_1_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91b24cca57_1_5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 name="Google Shape;105;g91b24cca57_1_5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91b24cca57_1_6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91b24cca57_1_6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2" name="Google Shape;112;g91b24cca57_1_6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91b24cca57_1_8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91b24cca57_1_8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 name="Google Shape;119;g91b24cca57_1_8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91b24cca57_1_9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91b24cca57_1_9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6" name="Google Shape;126;g91b24cca57_1_9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91b24cca57_1_3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2" name="Google Shape;132;g91b24cca57_1_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 name="Shape 13"/>
        <p:cNvGrpSpPr/>
        <p:nvPr/>
      </p:nvGrpSpPr>
      <p:grpSpPr>
        <a:xfrm>
          <a:off x="0" y="0"/>
          <a:ext cx="0" cy="0"/>
          <a:chOff x="0" y="0"/>
          <a:chExt cx="0" cy="0"/>
        </a:xfrm>
      </p:grpSpPr>
      <p:sp>
        <p:nvSpPr>
          <p:cNvPr id="14" name="Google Shape;14;p2"/>
          <p:cNvSpPr txBox="1"/>
          <p:nvPr>
            <p:ph type="ctrTitle"/>
          </p:nvPr>
        </p:nvSpPr>
        <p:spPr>
          <a:xfrm>
            <a:off x="311708" y="992767"/>
            <a:ext cx="8520600" cy="27369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5" name="Google Shape;15;p2"/>
          <p:cNvSpPr txBox="1"/>
          <p:nvPr>
            <p:ph idx="1" type="subTitle"/>
          </p:nvPr>
        </p:nvSpPr>
        <p:spPr>
          <a:xfrm>
            <a:off x="311700" y="3778833"/>
            <a:ext cx="8520600" cy="1056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6" name="Google Shape;16;p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8" name="Shape 48"/>
        <p:cNvGrpSpPr/>
        <p:nvPr/>
      </p:nvGrpSpPr>
      <p:grpSpPr>
        <a:xfrm>
          <a:off x="0" y="0"/>
          <a:ext cx="0" cy="0"/>
          <a:chOff x="0" y="0"/>
          <a:chExt cx="0" cy="0"/>
        </a:xfrm>
      </p:grpSpPr>
      <p:sp>
        <p:nvSpPr>
          <p:cNvPr id="49" name="Google Shape;49;p11"/>
          <p:cNvSpPr txBox="1"/>
          <p:nvPr>
            <p:ph hasCustomPrompt="1" type="title"/>
          </p:nvPr>
        </p:nvSpPr>
        <p:spPr>
          <a:xfrm>
            <a:off x="311700" y="1474833"/>
            <a:ext cx="8520600" cy="2618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0" name="Google Shape;50;p11"/>
          <p:cNvSpPr txBox="1"/>
          <p:nvPr>
            <p:ph idx="1" type="body"/>
          </p:nvPr>
        </p:nvSpPr>
        <p:spPr>
          <a:xfrm>
            <a:off x="311700" y="4202967"/>
            <a:ext cx="8520600" cy="17343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1" name="Google Shape;51;p1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 name="Shape 52"/>
        <p:cNvGrpSpPr/>
        <p:nvPr/>
      </p:nvGrpSpPr>
      <p:grpSpPr>
        <a:xfrm>
          <a:off x="0" y="0"/>
          <a:ext cx="0" cy="0"/>
          <a:chOff x="0" y="0"/>
          <a:chExt cx="0" cy="0"/>
        </a:xfrm>
      </p:grpSpPr>
      <p:sp>
        <p:nvSpPr>
          <p:cNvPr id="53" name="Google Shape;53;p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4" name="Shape 54"/>
        <p:cNvGrpSpPr/>
        <p:nvPr/>
      </p:nvGrpSpPr>
      <p:grpSpPr>
        <a:xfrm>
          <a:off x="0" y="0"/>
          <a:ext cx="0" cy="0"/>
          <a:chOff x="0" y="0"/>
          <a:chExt cx="0" cy="0"/>
        </a:xfrm>
      </p:grpSpPr>
      <p:sp>
        <p:nvSpPr>
          <p:cNvPr id="55" name="Google Shape;55;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chemeClr val="dk1"/>
              </a:buClr>
              <a:buSzPts val="2600"/>
              <a:buNone/>
              <a:defRPr sz="36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6" name="Google Shape;56;p13"/>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lvl1pPr indent="-381000" lvl="0" marL="457200" rtl="0" algn="l">
              <a:spcBef>
                <a:spcPts val="360"/>
              </a:spcBef>
              <a:spcAft>
                <a:spcPts val="0"/>
              </a:spcAft>
              <a:buClr>
                <a:schemeClr val="dk1"/>
              </a:buClr>
              <a:buSzPts val="2400"/>
              <a:buChar char="●"/>
              <a:defRPr sz="2400"/>
            </a:lvl1pPr>
            <a:lvl2pPr indent="-406400" lvl="1" marL="914400" rtl="0" algn="l">
              <a:spcBef>
                <a:spcPts val="1600"/>
              </a:spcBef>
              <a:spcAft>
                <a:spcPts val="0"/>
              </a:spcAft>
              <a:buClr>
                <a:schemeClr val="dk1"/>
              </a:buClr>
              <a:buSzPts val="2800"/>
              <a:buChar char="○"/>
              <a:defRPr sz="2400"/>
            </a:lvl2pPr>
            <a:lvl3pPr indent="-406400" lvl="2" marL="1371600" rtl="0" algn="l">
              <a:spcBef>
                <a:spcPts val="1600"/>
              </a:spcBef>
              <a:spcAft>
                <a:spcPts val="0"/>
              </a:spcAft>
              <a:buClr>
                <a:schemeClr val="dk1"/>
              </a:buClr>
              <a:buSzPts val="2800"/>
              <a:buChar char="■"/>
              <a:defRPr sz="2400"/>
            </a:lvl3pPr>
            <a:lvl4pPr indent="-342900" lvl="3" marL="1828800" rtl="0" algn="l">
              <a:spcBef>
                <a:spcPts val="1600"/>
              </a:spcBef>
              <a:spcAft>
                <a:spcPts val="0"/>
              </a:spcAft>
              <a:buClr>
                <a:schemeClr val="dk1"/>
              </a:buClr>
              <a:buSzPts val="1800"/>
              <a:buChar char="●"/>
              <a:defRPr/>
            </a:lvl4pPr>
            <a:lvl5pPr indent="-342900" lvl="4" marL="2286000" rtl="0" algn="l">
              <a:spcBef>
                <a:spcPts val="1600"/>
              </a:spcBef>
              <a:spcAft>
                <a:spcPts val="0"/>
              </a:spcAft>
              <a:buClr>
                <a:schemeClr val="dk1"/>
              </a:buClr>
              <a:buSzPts val="1800"/>
              <a:buChar char="○"/>
              <a:defRPr/>
            </a:lvl5pPr>
            <a:lvl6pPr indent="-342900" lvl="5" marL="2743200" rtl="0" algn="l">
              <a:spcBef>
                <a:spcPts val="1600"/>
              </a:spcBef>
              <a:spcAft>
                <a:spcPts val="0"/>
              </a:spcAft>
              <a:buClr>
                <a:schemeClr val="dk1"/>
              </a:buClr>
              <a:buSzPts val="1800"/>
              <a:buChar char="■"/>
              <a:defRPr/>
            </a:lvl6pPr>
            <a:lvl7pPr indent="-342900" lvl="6" marL="3200400" rtl="0" algn="l">
              <a:spcBef>
                <a:spcPts val="1600"/>
              </a:spcBef>
              <a:spcAft>
                <a:spcPts val="0"/>
              </a:spcAft>
              <a:buClr>
                <a:schemeClr val="dk1"/>
              </a:buClr>
              <a:buSzPts val="1800"/>
              <a:buChar char="●"/>
              <a:defRPr/>
            </a:lvl7pPr>
            <a:lvl8pPr indent="-342900" lvl="7" marL="3657600" rtl="0" algn="l">
              <a:spcBef>
                <a:spcPts val="1600"/>
              </a:spcBef>
              <a:spcAft>
                <a:spcPts val="0"/>
              </a:spcAft>
              <a:buClr>
                <a:schemeClr val="dk1"/>
              </a:buClr>
              <a:buSzPts val="1800"/>
              <a:buChar char="○"/>
              <a:defRPr/>
            </a:lvl8pPr>
            <a:lvl9pPr indent="-342900" lvl="8" marL="4114800" rtl="0" algn="l">
              <a:spcBef>
                <a:spcPts val="1600"/>
              </a:spcBef>
              <a:spcAft>
                <a:spcPts val="1600"/>
              </a:spcAft>
              <a:buClr>
                <a:schemeClr val="dk1"/>
              </a:buClr>
              <a:buSzPts val="1800"/>
              <a:buChar char="■"/>
              <a:defRPr/>
            </a:lvl9pPr>
          </a:lstStyle>
          <a:p/>
        </p:txBody>
      </p:sp>
      <p:sp>
        <p:nvSpPr>
          <p:cNvPr id="57" name="Google Shape;57;p1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8" name="Google Shape;58;p1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9" name="Google Shape;59;p1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and Clip Art" type="txAndClipArt">
  <p:cSld name="TEXT_AND_CLIPART">
    <p:spTree>
      <p:nvGrpSpPr>
        <p:cNvPr id="60" name="Shape 60"/>
        <p:cNvGrpSpPr/>
        <p:nvPr/>
      </p:nvGrpSpPr>
      <p:grpSpPr>
        <a:xfrm>
          <a:off x="0" y="0"/>
          <a:ext cx="0" cy="0"/>
          <a:chOff x="0" y="0"/>
          <a:chExt cx="0" cy="0"/>
        </a:xfrm>
      </p:grpSpPr>
      <p:sp>
        <p:nvSpPr>
          <p:cNvPr id="61" name="Google Shape;61;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chemeClr val="dk1"/>
              </a:buClr>
              <a:buSzPts val="1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2" name="Google Shape;62;p14"/>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1600"/>
              </a:spcBef>
              <a:spcAft>
                <a:spcPts val="0"/>
              </a:spcAft>
              <a:buClr>
                <a:schemeClr val="dk1"/>
              </a:buClr>
              <a:buSzPts val="1800"/>
              <a:buChar char="○"/>
              <a:defRPr/>
            </a:lvl2pPr>
            <a:lvl3pPr indent="-342900" lvl="2" marL="1371600" rtl="0" algn="l">
              <a:spcBef>
                <a:spcPts val="1600"/>
              </a:spcBef>
              <a:spcAft>
                <a:spcPts val="0"/>
              </a:spcAft>
              <a:buClr>
                <a:schemeClr val="dk1"/>
              </a:buClr>
              <a:buSzPts val="1800"/>
              <a:buChar char="■"/>
              <a:defRPr/>
            </a:lvl3pPr>
            <a:lvl4pPr indent="-342900" lvl="3" marL="1828800" rtl="0" algn="l">
              <a:spcBef>
                <a:spcPts val="1600"/>
              </a:spcBef>
              <a:spcAft>
                <a:spcPts val="0"/>
              </a:spcAft>
              <a:buClr>
                <a:schemeClr val="dk1"/>
              </a:buClr>
              <a:buSzPts val="1800"/>
              <a:buChar char="●"/>
              <a:defRPr/>
            </a:lvl4pPr>
            <a:lvl5pPr indent="-342900" lvl="4" marL="2286000" rtl="0" algn="l">
              <a:spcBef>
                <a:spcPts val="1600"/>
              </a:spcBef>
              <a:spcAft>
                <a:spcPts val="0"/>
              </a:spcAft>
              <a:buClr>
                <a:schemeClr val="dk1"/>
              </a:buClr>
              <a:buSzPts val="1800"/>
              <a:buChar char="○"/>
              <a:defRPr/>
            </a:lvl5pPr>
            <a:lvl6pPr indent="-342900" lvl="5" marL="2743200" rtl="0" algn="l">
              <a:spcBef>
                <a:spcPts val="1600"/>
              </a:spcBef>
              <a:spcAft>
                <a:spcPts val="0"/>
              </a:spcAft>
              <a:buClr>
                <a:schemeClr val="dk1"/>
              </a:buClr>
              <a:buSzPts val="1800"/>
              <a:buChar char="■"/>
              <a:defRPr/>
            </a:lvl6pPr>
            <a:lvl7pPr indent="-342900" lvl="6" marL="3200400" rtl="0" algn="l">
              <a:spcBef>
                <a:spcPts val="1600"/>
              </a:spcBef>
              <a:spcAft>
                <a:spcPts val="0"/>
              </a:spcAft>
              <a:buClr>
                <a:schemeClr val="dk1"/>
              </a:buClr>
              <a:buSzPts val="1800"/>
              <a:buChar char="●"/>
              <a:defRPr/>
            </a:lvl7pPr>
            <a:lvl8pPr indent="-342900" lvl="7" marL="3657600" rtl="0" algn="l">
              <a:spcBef>
                <a:spcPts val="1600"/>
              </a:spcBef>
              <a:spcAft>
                <a:spcPts val="0"/>
              </a:spcAft>
              <a:buClr>
                <a:schemeClr val="dk1"/>
              </a:buClr>
              <a:buSzPts val="1800"/>
              <a:buChar char="○"/>
              <a:defRPr/>
            </a:lvl8pPr>
            <a:lvl9pPr indent="-342900" lvl="8" marL="4114800" rtl="0" algn="l">
              <a:spcBef>
                <a:spcPts val="1600"/>
              </a:spcBef>
              <a:spcAft>
                <a:spcPts val="1600"/>
              </a:spcAft>
              <a:buClr>
                <a:schemeClr val="dk1"/>
              </a:buClr>
              <a:buSzPts val="1800"/>
              <a:buChar char="■"/>
              <a:defRPr/>
            </a:lvl9pPr>
          </a:lstStyle>
          <a:p/>
        </p:txBody>
      </p:sp>
      <p:sp>
        <p:nvSpPr>
          <p:cNvPr id="63" name="Google Shape;63;p14"/>
          <p:cNvSpPr/>
          <p:nvPr>
            <p:ph idx="2" type="clipArt"/>
          </p:nvPr>
        </p:nvSpPr>
        <p:spPr>
          <a:xfrm>
            <a:off x="4648200" y="1600200"/>
            <a:ext cx="4038600" cy="45261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lvl="1"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lvl="2"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lvl="3"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lvl="4"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lvl="5"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64" name="Google Shape;64;p1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5" name="Google Shape;65;p1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6" name="Google Shape;66;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Calibri"/>
                <a:ea typeface="Calibri"/>
                <a:cs typeface="Calibri"/>
                <a:sym typeface="Calibri"/>
              </a:defRPr>
            </a:lvl1pPr>
            <a:lvl2pPr indent="0" lvl="1" marL="0" marR="0" rtl="0" algn="r">
              <a:spcBef>
                <a:spcPts val="0"/>
              </a:spcBef>
              <a:buNone/>
              <a:defRPr sz="1200">
                <a:solidFill>
                  <a:srgbClr val="888888"/>
                </a:solidFill>
                <a:latin typeface="Calibri"/>
                <a:ea typeface="Calibri"/>
                <a:cs typeface="Calibri"/>
                <a:sym typeface="Calibri"/>
              </a:defRPr>
            </a:lvl2pPr>
            <a:lvl3pPr indent="0" lvl="2" marL="0" marR="0" rtl="0" algn="r">
              <a:spcBef>
                <a:spcPts val="0"/>
              </a:spcBef>
              <a:buNone/>
              <a:defRPr sz="1200">
                <a:solidFill>
                  <a:srgbClr val="888888"/>
                </a:solidFill>
                <a:latin typeface="Calibri"/>
                <a:ea typeface="Calibri"/>
                <a:cs typeface="Calibri"/>
                <a:sym typeface="Calibri"/>
              </a:defRPr>
            </a:lvl3pPr>
            <a:lvl4pPr indent="0" lvl="3" marL="0" marR="0" rtl="0" algn="r">
              <a:spcBef>
                <a:spcPts val="0"/>
              </a:spcBef>
              <a:buNone/>
              <a:defRPr sz="1200">
                <a:solidFill>
                  <a:srgbClr val="888888"/>
                </a:solidFill>
                <a:latin typeface="Calibri"/>
                <a:ea typeface="Calibri"/>
                <a:cs typeface="Calibri"/>
                <a:sym typeface="Calibri"/>
              </a:defRPr>
            </a:lvl4pPr>
            <a:lvl5pPr indent="0" lvl="4" marL="0" marR="0" rtl="0" algn="r">
              <a:spcBef>
                <a:spcPts val="0"/>
              </a:spcBef>
              <a:buNone/>
              <a:defRPr sz="1200">
                <a:solidFill>
                  <a:srgbClr val="888888"/>
                </a:solidFill>
                <a:latin typeface="Calibri"/>
                <a:ea typeface="Calibri"/>
                <a:cs typeface="Calibri"/>
                <a:sym typeface="Calibri"/>
              </a:defRPr>
            </a:lvl5pPr>
            <a:lvl6pPr indent="0" lvl="5" marL="0" marR="0" rtl="0" algn="r">
              <a:spcBef>
                <a:spcPts val="0"/>
              </a:spcBef>
              <a:buNone/>
              <a:defRPr sz="1200">
                <a:solidFill>
                  <a:srgbClr val="888888"/>
                </a:solidFill>
                <a:latin typeface="Calibri"/>
                <a:ea typeface="Calibri"/>
                <a:cs typeface="Calibri"/>
                <a:sym typeface="Calibri"/>
              </a:defRPr>
            </a:lvl6pPr>
            <a:lvl7pPr indent="0" lvl="6" marL="0" marR="0" rtl="0" algn="r">
              <a:spcBef>
                <a:spcPts val="0"/>
              </a:spcBef>
              <a:buNone/>
              <a:defRPr sz="1200">
                <a:solidFill>
                  <a:srgbClr val="888888"/>
                </a:solidFill>
                <a:latin typeface="Calibri"/>
                <a:ea typeface="Calibri"/>
                <a:cs typeface="Calibri"/>
                <a:sym typeface="Calibri"/>
              </a:defRPr>
            </a:lvl7pPr>
            <a:lvl8pPr indent="0" lvl="7" marL="0" marR="0" rtl="0" algn="r">
              <a:spcBef>
                <a:spcPts val="0"/>
              </a:spcBef>
              <a:buNone/>
              <a:defRPr sz="1200">
                <a:solidFill>
                  <a:srgbClr val="888888"/>
                </a:solidFill>
                <a:latin typeface="Calibri"/>
                <a:ea typeface="Calibri"/>
                <a:cs typeface="Calibri"/>
                <a:sym typeface="Calibri"/>
              </a:defRPr>
            </a:lvl8pPr>
            <a:lvl9pPr indent="0" lvl="8" marL="0" marR="0" rtl="0" algn="r">
              <a:spcBef>
                <a:spcPts val="0"/>
              </a:spcBef>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67" name="Shape 67"/>
        <p:cNvGrpSpPr/>
        <p:nvPr/>
      </p:nvGrpSpPr>
      <p:grpSpPr>
        <a:xfrm>
          <a:off x="0" y="0"/>
          <a:ext cx="0" cy="0"/>
          <a:chOff x="0" y="0"/>
          <a:chExt cx="0" cy="0"/>
        </a:xfrm>
      </p:grpSpPr>
      <p:sp>
        <p:nvSpPr>
          <p:cNvPr id="68" name="Google Shape;68;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69" name="Google Shape;69;p15"/>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Autofit/>
          </a:bodyPr>
          <a:lstStyle>
            <a:lvl1pPr indent="-406400" lvl="0" marL="457200" rtl="0" algn="l">
              <a:lnSpc>
                <a:spcPct val="100000"/>
              </a:lnSpc>
              <a:spcBef>
                <a:spcPts val="560"/>
              </a:spcBef>
              <a:spcAft>
                <a:spcPts val="0"/>
              </a:spcAft>
              <a:buClr>
                <a:schemeClr val="dk1"/>
              </a:buClr>
              <a:buSzPts val="2800"/>
              <a:buChar char="•"/>
              <a:defRPr sz="2800"/>
            </a:lvl1pPr>
            <a:lvl2pPr indent="-381000" lvl="1" marL="914400" rtl="0" algn="l">
              <a:lnSpc>
                <a:spcPct val="100000"/>
              </a:lnSpc>
              <a:spcBef>
                <a:spcPts val="480"/>
              </a:spcBef>
              <a:spcAft>
                <a:spcPts val="0"/>
              </a:spcAft>
              <a:buClr>
                <a:schemeClr val="dk1"/>
              </a:buClr>
              <a:buSzPts val="2400"/>
              <a:buChar char="–"/>
              <a:defRPr sz="2400"/>
            </a:lvl2pPr>
            <a:lvl3pPr indent="-355600" lvl="2" marL="1371600" rtl="0" algn="l">
              <a:lnSpc>
                <a:spcPct val="100000"/>
              </a:lnSpc>
              <a:spcBef>
                <a:spcPts val="400"/>
              </a:spcBef>
              <a:spcAft>
                <a:spcPts val="0"/>
              </a:spcAft>
              <a:buClr>
                <a:schemeClr val="dk1"/>
              </a:buClr>
              <a:buSzPts val="2000"/>
              <a:buChar char="•"/>
              <a:defRPr sz="2000"/>
            </a:lvl3pPr>
            <a:lvl4pPr indent="-342900" lvl="3" marL="1828800" rtl="0" algn="l">
              <a:lnSpc>
                <a:spcPct val="100000"/>
              </a:lnSpc>
              <a:spcBef>
                <a:spcPts val="360"/>
              </a:spcBef>
              <a:spcAft>
                <a:spcPts val="0"/>
              </a:spcAft>
              <a:buClr>
                <a:schemeClr val="dk1"/>
              </a:buClr>
              <a:buSzPts val="1800"/>
              <a:buChar char="–"/>
              <a:defRPr sz="1800"/>
            </a:lvl4pPr>
            <a:lvl5pPr indent="-342900" lvl="4" marL="2286000" rtl="0" algn="l">
              <a:lnSpc>
                <a:spcPct val="100000"/>
              </a:lnSpc>
              <a:spcBef>
                <a:spcPts val="360"/>
              </a:spcBef>
              <a:spcAft>
                <a:spcPts val="0"/>
              </a:spcAft>
              <a:buClr>
                <a:schemeClr val="dk1"/>
              </a:buClr>
              <a:buSzPts val="1800"/>
              <a:buChar char="»"/>
              <a:defRPr sz="1800"/>
            </a:lvl5pPr>
            <a:lvl6pPr indent="-342900" lvl="5" marL="2743200" rtl="0" algn="l">
              <a:lnSpc>
                <a:spcPct val="100000"/>
              </a:lnSpc>
              <a:spcBef>
                <a:spcPts val="360"/>
              </a:spcBef>
              <a:spcAft>
                <a:spcPts val="0"/>
              </a:spcAft>
              <a:buClr>
                <a:schemeClr val="dk1"/>
              </a:buClr>
              <a:buSzPts val="1800"/>
              <a:buChar char="•"/>
              <a:defRPr sz="1800"/>
            </a:lvl6pPr>
            <a:lvl7pPr indent="-342900" lvl="6" marL="3200400" rtl="0" algn="l">
              <a:lnSpc>
                <a:spcPct val="100000"/>
              </a:lnSpc>
              <a:spcBef>
                <a:spcPts val="360"/>
              </a:spcBef>
              <a:spcAft>
                <a:spcPts val="0"/>
              </a:spcAft>
              <a:buClr>
                <a:schemeClr val="dk1"/>
              </a:buClr>
              <a:buSzPts val="1800"/>
              <a:buChar char="•"/>
              <a:defRPr sz="1800"/>
            </a:lvl7pPr>
            <a:lvl8pPr indent="-342900" lvl="7" marL="3657600" rtl="0" algn="l">
              <a:lnSpc>
                <a:spcPct val="100000"/>
              </a:lnSpc>
              <a:spcBef>
                <a:spcPts val="360"/>
              </a:spcBef>
              <a:spcAft>
                <a:spcPts val="0"/>
              </a:spcAft>
              <a:buClr>
                <a:schemeClr val="dk1"/>
              </a:buClr>
              <a:buSzPts val="1800"/>
              <a:buChar char="•"/>
              <a:defRPr sz="1800"/>
            </a:lvl8pPr>
            <a:lvl9pPr indent="-342900" lvl="8" marL="4114800" rtl="0" algn="l">
              <a:lnSpc>
                <a:spcPct val="100000"/>
              </a:lnSpc>
              <a:spcBef>
                <a:spcPts val="360"/>
              </a:spcBef>
              <a:spcAft>
                <a:spcPts val="0"/>
              </a:spcAft>
              <a:buClr>
                <a:schemeClr val="dk1"/>
              </a:buClr>
              <a:buSzPts val="1800"/>
              <a:buChar char="•"/>
              <a:defRPr sz="1800"/>
            </a:lvl9pPr>
          </a:lstStyle>
          <a:p/>
        </p:txBody>
      </p:sp>
      <p:sp>
        <p:nvSpPr>
          <p:cNvPr id="70" name="Google Shape;70;p15"/>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Autofit/>
          </a:bodyPr>
          <a:lstStyle>
            <a:lvl1pPr indent="-406400" lvl="0" marL="457200" rtl="0" algn="l">
              <a:lnSpc>
                <a:spcPct val="100000"/>
              </a:lnSpc>
              <a:spcBef>
                <a:spcPts val="560"/>
              </a:spcBef>
              <a:spcAft>
                <a:spcPts val="0"/>
              </a:spcAft>
              <a:buClr>
                <a:schemeClr val="dk1"/>
              </a:buClr>
              <a:buSzPts val="2800"/>
              <a:buChar char="•"/>
              <a:defRPr sz="2800"/>
            </a:lvl1pPr>
            <a:lvl2pPr indent="-381000" lvl="1" marL="914400" rtl="0" algn="l">
              <a:lnSpc>
                <a:spcPct val="100000"/>
              </a:lnSpc>
              <a:spcBef>
                <a:spcPts val="480"/>
              </a:spcBef>
              <a:spcAft>
                <a:spcPts val="0"/>
              </a:spcAft>
              <a:buClr>
                <a:schemeClr val="dk1"/>
              </a:buClr>
              <a:buSzPts val="2400"/>
              <a:buChar char="–"/>
              <a:defRPr sz="2400"/>
            </a:lvl2pPr>
            <a:lvl3pPr indent="-355600" lvl="2" marL="1371600" rtl="0" algn="l">
              <a:lnSpc>
                <a:spcPct val="100000"/>
              </a:lnSpc>
              <a:spcBef>
                <a:spcPts val="400"/>
              </a:spcBef>
              <a:spcAft>
                <a:spcPts val="0"/>
              </a:spcAft>
              <a:buClr>
                <a:schemeClr val="dk1"/>
              </a:buClr>
              <a:buSzPts val="2000"/>
              <a:buChar char="•"/>
              <a:defRPr sz="2000"/>
            </a:lvl3pPr>
            <a:lvl4pPr indent="-342900" lvl="3" marL="1828800" rtl="0" algn="l">
              <a:lnSpc>
                <a:spcPct val="100000"/>
              </a:lnSpc>
              <a:spcBef>
                <a:spcPts val="360"/>
              </a:spcBef>
              <a:spcAft>
                <a:spcPts val="0"/>
              </a:spcAft>
              <a:buClr>
                <a:schemeClr val="dk1"/>
              </a:buClr>
              <a:buSzPts val="1800"/>
              <a:buChar char="–"/>
              <a:defRPr sz="1800"/>
            </a:lvl4pPr>
            <a:lvl5pPr indent="-342900" lvl="4" marL="2286000" rtl="0" algn="l">
              <a:lnSpc>
                <a:spcPct val="100000"/>
              </a:lnSpc>
              <a:spcBef>
                <a:spcPts val="360"/>
              </a:spcBef>
              <a:spcAft>
                <a:spcPts val="0"/>
              </a:spcAft>
              <a:buClr>
                <a:schemeClr val="dk1"/>
              </a:buClr>
              <a:buSzPts val="1800"/>
              <a:buChar char="»"/>
              <a:defRPr sz="1800"/>
            </a:lvl5pPr>
            <a:lvl6pPr indent="-342900" lvl="5" marL="2743200" rtl="0" algn="l">
              <a:lnSpc>
                <a:spcPct val="100000"/>
              </a:lnSpc>
              <a:spcBef>
                <a:spcPts val="360"/>
              </a:spcBef>
              <a:spcAft>
                <a:spcPts val="0"/>
              </a:spcAft>
              <a:buClr>
                <a:schemeClr val="dk1"/>
              </a:buClr>
              <a:buSzPts val="1800"/>
              <a:buChar char="•"/>
              <a:defRPr sz="1800"/>
            </a:lvl6pPr>
            <a:lvl7pPr indent="-342900" lvl="6" marL="3200400" rtl="0" algn="l">
              <a:lnSpc>
                <a:spcPct val="100000"/>
              </a:lnSpc>
              <a:spcBef>
                <a:spcPts val="360"/>
              </a:spcBef>
              <a:spcAft>
                <a:spcPts val="0"/>
              </a:spcAft>
              <a:buClr>
                <a:schemeClr val="dk1"/>
              </a:buClr>
              <a:buSzPts val="1800"/>
              <a:buChar char="•"/>
              <a:defRPr sz="1800"/>
            </a:lvl7pPr>
            <a:lvl8pPr indent="-342900" lvl="7" marL="3657600" rtl="0" algn="l">
              <a:lnSpc>
                <a:spcPct val="100000"/>
              </a:lnSpc>
              <a:spcBef>
                <a:spcPts val="360"/>
              </a:spcBef>
              <a:spcAft>
                <a:spcPts val="0"/>
              </a:spcAft>
              <a:buClr>
                <a:schemeClr val="dk1"/>
              </a:buClr>
              <a:buSzPts val="1800"/>
              <a:buChar char="•"/>
              <a:defRPr sz="1800"/>
            </a:lvl8pPr>
            <a:lvl9pPr indent="-342900" lvl="8" marL="4114800" rtl="0" algn="l">
              <a:lnSpc>
                <a:spcPct val="100000"/>
              </a:lnSpc>
              <a:spcBef>
                <a:spcPts val="360"/>
              </a:spcBef>
              <a:spcAft>
                <a:spcPts val="0"/>
              </a:spcAft>
              <a:buClr>
                <a:schemeClr val="dk1"/>
              </a:buClr>
              <a:buSzPts val="1800"/>
              <a:buChar char="•"/>
              <a:defRPr sz="1800"/>
            </a:lvl9pPr>
          </a:lstStyle>
          <a:p/>
        </p:txBody>
      </p:sp>
      <p:sp>
        <p:nvSpPr>
          <p:cNvPr id="71" name="Google Shape;71;p1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2" name="Google Shape;72;p1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3" name="Google Shape;73;p1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3"/>
          <p:cNvSpPr txBox="1"/>
          <p:nvPr>
            <p:ph type="title"/>
          </p:nvPr>
        </p:nvSpPr>
        <p:spPr>
          <a:xfrm>
            <a:off x="311700" y="2867800"/>
            <a:ext cx="8520600" cy="11223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9" name="Google Shape;19;p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4"/>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3" name="Google Shape;23;p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 name="Google Shape;26;p5"/>
          <p:cNvSpPr txBox="1"/>
          <p:nvPr>
            <p:ph idx="1" type="body"/>
          </p:nvPr>
        </p:nvSpPr>
        <p:spPr>
          <a:xfrm>
            <a:off x="3117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7" name="Google Shape;27;p5"/>
          <p:cNvSpPr txBox="1"/>
          <p:nvPr>
            <p:ph idx="2" type="body"/>
          </p:nvPr>
        </p:nvSpPr>
        <p:spPr>
          <a:xfrm>
            <a:off x="48324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8" name="Google Shape;28;p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1" name="Google Shape;31;p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740800"/>
            <a:ext cx="2808000" cy="1007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852800"/>
            <a:ext cx="2808000" cy="42393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5" name="Google Shape;35;p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6" name="Shape 36"/>
        <p:cNvGrpSpPr/>
        <p:nvPr/>
      </p:nvGrpSpPr>
      <p:grpSpPr>
        <a:xfrm>
          <a:off x="0" y="0"/>
          <a:ext cx="0" cy="0"/>
          <a:chOff x="0" y="0"/>
          <a:chExt cx="0" cy="0"/>
        </a:xfrm>
      </p:grpSpPr>
      <p:sp>
        <p:nvSpPr>
          <p:cNvPr id="37" name="Google Shape;37;p8"/>
          <p:cNvSpPr txBox="1"/>
          <p:nvPr>
            <p:ph type="title"/>
          </p:nvPr>
        </p:nvSpPr>
        <p:spPr>
          <a:xfrm>
            <a:off x="490250" y="600200"/>
            <a:ext cx="6367800" cy="54543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8" name="Google Shape;38;p8"/>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9"/>
          <p:cNvSpPr txBox="1"/>
          <p:nvPr>
            <p:ph type="title"/>
          </p:nvPr>
        </p:nvSpPr>
        <p:spPr>
          <a:xfrm>
            <a:off x="265500" y="1644233"/>
            <a:ext cx="4045200" cy="19764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2" name="Google Shape;42;p9"/>
          <p:cNvSpPr txBox="1"/>
          <p:nvPr>
            <p:ph idx="1" type="subTitle"/>
          </p:nvPr>
        </p:nvSpPr>
        <p:spPr>
          <a:xfrm>
            <a:off x="265500" y="3737433"/>
            <a:ext cx="4045200" cy="1646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3" name="Google Shape;43;p9"/>
          <p:cNvSpPr txBox="1"/>
          <p:nvPr>
            <p:ph idx="2" type="body"/>
          </p:nvPr>
        </p:nvSpPr>
        <p:spPr>
          <a:xfrm>
            <a:off x="4939500" y="965433"/>
            <a:ext cx="3837000" cy="49269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4" name="Google Shape;44;p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sp>
        <p:nvSpPr>
          <p:cNvPr id="46" name="Google Shape;46;p10"/>
          <p:cNvSpPr txBox="1"/>
          <p:nvPr>
            <p:ph idx="1" type="body"/>
          </p:nvPr>
        </p:nvSpPr>
        <p:spPr>
          <a:xfrm>
            <a:off x="311700" y="5640767"/>
            <a:ext cx="5998800" cy="8067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7" name="Google Shape;47;p1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1.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11" name="Google Shape;11;p1"/>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12" name="Google Shape;12;p1"/>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5.jpg"/><Relationship Id="rId4" Type="http://schemas.openxmlformats.org/officeDocument/2006/relationships/image" Target="../media/image4.jpg"/><Relationship Id="rId5" Type="http://schemas.openxmlformats.org/officeDocument/2006/relationships/image" Target="../media/image8.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0.png"/><Relationship Id="rId4" Type="http://schemas.openxmlformats.org/officeDocument/2006/relationships/image" Target="../media/image2.png"/><Relationship Id="rId5"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pic>
        <p:nvPicPr>
          <p:cNvPr id="79" name="Google Shape;79;p16"/>
          <p:cNvPicPr preferRelativeResize="0"/>
          <p:nvPr/>
        </p:nvPicPr>
        <p:blipFill>
          <a:blip r:embed="rId3">
            <a:alphaModFix/>
          </a:blip>
          <a:stretch>
            <a:fillRect/>
          </a:stretch>
        </p:blipFill>
        <p:spPr>
          <a:xfrm>
            <a:off x="-188937" y="0"/>
            <a:ext cx="9521876" cy="6724799"/>
          </a:xfrm>
          <a:prstGeom prst="rect">
            <a:avLst/>
          </a:prstGeom>
          <a:noFill/>
          <a:ln>
            <a:noFill/>
          </a:ln>
        </p:spPr>
      </p:pic>
      <p:sp>
        <p:nvSpPr>
          <p:cNvPr id="80" name="Google Shape;80;p16"/>
          <p:cNvSpPr txBox="1"/>
          <p:nvPr>
            <p:ph type="ctrTitle"/>
          </p:nvPr>
        </p:nvSpPr>
        <p:spPr>
          <a:xfrm>
            <a:off x="206125" y="3843525"/>
            <a:ext cx="8756400" cy="26973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4400"/>
              <a:buFont typeface="Calibri"/>
              <a:buNone/>
            </a:pPr>
            <a:br>
              <a:rPr lang="en-US" sz="4400"/>
            </a:br>
            <a:br>
              <a:rPr lang="en-US" sz="4400"/>
            </a:br>
            <a:br>
              <a:rPr lang="en-US" sz="4400"/>
            </a:br>
            <a:r>
              <a:rPr lang="en-US" sz="3600">
                <a:solidFill>
                  <a:srgbClr val="FFFFFF"/>
                </a:solidFill>
              </a:rPr>
              <a:t>Connecting the links between research, action and policy</a:t>
            </a:r>
            <a:br>
              <a:rPr lang="en-US" sz="3600">
                <a:solidFill>
                  <a:srgbClr val="FFFFFF"/>
                </a:solidFill>
              </a:rPr>
            </a:br>
            <a:endParaRPr sz="3600">
              <a:solidFill>
                <a:srgbClr val="FFFFFF"/>
              </a:solidFill>
            </a:endParaRPr>
          </a:p>
        </p:txBody>
      </p:sp>
      <p:sp>
        <p:nvSpPr>
          <p:cNvPr id="81" name="Google Shape;81;p16"/>
          <p:cNvSpPr txBox="1"/>
          <p:nvPr>
            <p:ph type="ctrTitle"/>
          </p:nvPr>
        </p:nvSpPr>
        <p:spPr>
          <a:xfrm>
            <a:off x="0" y="132775"/>
            <a:ext cx="9333000" cy="19071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4400"/>
              <a:buFont typeface="Calibri"/>
              <a:buNone/>
            </a:pPr>
            <a:r>
              <a:rPr b="1" lang="en-US" sz="4400">
                <a:solidFill>
                  <a:srgbClr val="FFFFFF"/>
                </a:solidFill>
              </a:rPr>
              <a:t>Course title here </a:t>
            </a:r>
            <a:endParaRPr sz="3959">
              <a:solidFill>
                <a:srgbClr val="BFBFB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US" sz="3600"/>
              <a:t>Let’s start with a riddle:</a:t>
            </a:r>
            <a:endParaRPr sz="3600"/>
          </a:p>
        </p:txBody>
      </p:sp>
      <p:sp>
        <p:nvSpPr>
          <p:cNvPr id="141" name="Google Shape;141;p25"/>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p>
            <a:pPr indent="-292100" lvl="0" marL="342900" rtl="0" algn="l">
              <a:lnSpc>
                <a:spcPct val="90000"/>
              </a:lnSpc>
              <a:spcBef>
                <a:spcPts val="0"/>
              </a:spcBef>
              <a:spcAft>
                <a:spcPts val="0"/>
              </a:spcAft>
              <a:buClr>
                <a:schemeClr val="dk1"/>
              </a:buClr>
              <a:buSzPts val="2400"/>
              <a:buChar char="●"/>
            </a:pPr>
            <a:r>
              <a:rPr lang="en-US" sz="2400"/>
              <a:t>97% of scientists agree that global warming is happening and that it human-driven (consensus greater than lung cancer &amp; cigarettes)</a:t>
            </a:r>
            <a:endParaRPr sz="2400"/>
          </a:p>
          <a:p>
            <a:pPr indent="-292100" lvl="0" marL="342900" rtl="0" algn="l">
              <a:lnSpc>
                <a:spcPct val="90000"/>
              </a:lnSpc>
              <a:spcBef>
                <a:spcPts val="640"/>
              </a:spcBef>
              <a:spcAft>
                <a:spcPts val="0"/>
              </a:spcAft>
              <a:buClr>
                <a:schemeClr val="dk1"/>
              </a:buClr>
              <a:buSzPts val="2400"/>
              <a:buChar char="●"/>
            </a:pPr>
            <a:r>
              <a:rPr lang="en-US" sz="2400"/>
              <a:t>More than 1 million scientific papers support evidence of climate change</a:t>
            </a:r>
            <a:endParaRPr sz="2400"/>
          </a:p>
          <a:p>
            <a:pPr indent="-292100" lvl="0" marL="342900" rtl="0" algn="l">
              <a:lnSpc>
                <a:spcPct val="90000"/>
              </a:lnSpc>
              <a:spcBef>
                <a:spcPts val="640"/>
              </a:spcBef>
              <a:spcAft>
                <a:spcPts val="0"/>
              </a:spcAft>
              <a:buClr>
                <a:schemeClr val="dk1"/>
              </a:buClr>
              <a:buSzPts val="2400"/>
              <a:buChar char="●"/>
            </a:pPr>
            <a:r>
              <a:rPr lang="en-US" sz="2400"/>
              <a:t>Scientists have provided synthesis reports to government and even Leonardo Decaprio has made a film about the issue </a:t>
            </a:r>
            <a:endParaRPr sz="2400"/>
          </a:p>
          <a:p>
            <a:pPr indent="-139700" lvl="0" marL="342900" rtl="0" algn="l">
              <a:lnSpc>
                <a:spcPct val="90000"/>
              </a:lnSpc>
              <a:spcBef>
                <a:spcPts val="640"/>
              </a:spcBef>
              <a:spcAft>
                <a:spcPts val="1600"/>
              </a:spcAft>
              <a:buClr>
                <a:schemeClr val="dk1"/>
              </a:buClr>
              <a:buSzPts val="3200"/>
              <a:buNone/>
            </a:pPr>
            <a:r>
              <a:t/>
            </a:r>
            <a:endParaRPr/>
          </a:p>
        </p:txBody>
      </p:sp>
      <p:pic>
        <p:nvPicPr>
          <p:cNvPr id="142" name="Google Shape;142;p25"/>
          <p:cNvPicPr preferRelativeResize="0"/>
          <p:nvPr/>
        </p:nvPicPr>
        <p:blipFill>
          <a:blip r:embed="rId3">
            <a:alphaModFix/>
          </a:blip>
          <a:stretch>
            <a:fillRect/>
          </a:stretch>
        </p:blipFill>
        <p:spPr>
          <a:xfrm>
            <a:off x="2997274" y="5002249"/>
            <a:ext cx="3099200" cy="17430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6"/>
          <p:cNvSpPr txBox="1"/>
          <p:nvPr>
            <p:ph type="title"/>
          </p:nvPr>
        </p:nvSpPr>
        <p:spPr>
          <a:xfrm>
            <a:off x="457200" y="274660"/>
            <a:ext cx="8229600" cy="20889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Calibri"/>
              <a:buNone/>
            </a:pPr>
            <a:r>
              <a:rPr lang="en-US" sz="3600"/>
              <a:t>So..</a:t>
            </a:r>
            <a:r>
              <a:rPr lang="en-US" sz="3600"/>
              <a:t>Why haven’t our governments taken greater steps to halting greenhouse emissions? What do you think?</a:t>
            </a:r>
            <a:endParaRPr sz="3600"/>
          </a:p>
        </p:txBody>
      </p:sp>
      <p:pic>
        <p:nvPicPr>
          <p:cNvPr descr="sandy_2years.jpg" id="149" name="Google Shape;149;p26"/>
          <p:cNvPicPr preferRelativeResize="0"/>
          <p:nvPr/>
        </p:nvPicPr>
        <p:blipFill rotWithShape="1">
          <a:blip r:embed="rId3">
            <a:alphaModFix/>
          </a:blip>
          <a:srcRect b="0" l="0" r="0" t="0"/>
          <a:stretch/>
        </p:blipFill>
        <p:spPr>
          <a:xfrm>
            <a:off x="1070328" y="2577490"/>
            <a:ext cx="6871138" cy="386501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descr="austin-eco-2-cropped.jpg" id="155" name="Google Shape;155;p27"/>
          <p:cNvPicPr preferRelativeResize="0"/>
          <p:nvPr>
            <p:ph idx="1" type="body"/>
          </p:nvPr>
        </p:nvPicPr>
        <p:blipFill rotWithShape="1">
          <a:blip r:embed="rId3">
            <a:alphaModFix/>
          </a:blip>
          <a:srcRect b="0" l="22831" r="5707" t="0"/>
          <a:stretch/>
        </p:blipFill>
        <p:spPr>
          <a:xfrm>
            <a:off x="457200" y="1600200"/>
            <a:ext cx="8229600" cy="4526100"/>
          </a:xfrm>
          <a:prstGeom prst="rect">
            <a:avLst/>
          </a:prstGeom>
          <a:noFill/>
          <a:ln>
            <a:noFill/>
          </a:ln>
        </p:spPr>
      </p:pic>
      <p:sp>
        <p:nvSpPr>
          <p:cNvPr id="156" name="Google Shape;156;p2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US" sz="3600"/>
              <a:t>Part of the problem:</a:t>
            </a:r>
            <a:endParaRPr sz="3600"/>
          </a:p>
          <a:p>
            <a:pPr indent="0" lvl="0" marL="0" rtl="0" algn="ctr">
              <a:spcBef>
                <a:spcPts val="0"/>
              </a:spcBef>
              <a:spcAft>
                <a:spcPts val="0"/>
              </a:spcAft>
              <a:buClr>
                <a:schemeClr val="dk1"/>
              </a:buClr>
              <a:buSzPts val="4400"/>
              <a:buFont typeface="Calibri"/>
              <a:buNone/>
            </a:pPr>
            <a:r>
              <a:rPr lang="en-US" sz="3600"/>
              <a:t>the science-policy divide</a:t>
            </a:r>
            <a:endParaRPr sz="3600"/>
          </a:p>
        </p:txBody>
      </p:sp>
      <p:pic>
        <p:nvPicPr>
          <p:cNvPr descr="buiter_2030398c.jpg" id="157" name="Google Shape;157;p27"/>
          <p:cNvPicPr preferRelativeResize="0"/>
          <p:nvPr/>
        </p:nvPicPr>
        <p:blipFill rotWithShape="1">
          <a:blip r:embed="rId4">
            <a:alphaModFix/>
          </a:blip>
          <a:srcRect b="0" l="10957" r="4696" t="0"/>
          <a:stretch/>
        </p:blipFill>
        <p:spPr>
          <a:xfrm>
            <a:off x="5152842" y="3059605"/>
            <a:ext cx="4224732" cy="3125016"/>
          </a:xfrm>
          <a:prstGeom prst="rect">
            <a:avLst/>
          </a:prstGeom>
          <a:noFill/>
          <a:ln>
            <a:noFill/>
          </a:ln>
        </p:spPr>
      </p:pic>
      <p:sp>
        <p:nvSpPr>
          <p:cNvPr id="158" name="Google Shape;158;p27"/>
          <p:cNvSpPr/>
          <p:nvPr/>
        </p:nvSpPr>
        <p:spPr>
          <a:xfrm>
            <a:off x="6846595" y="1635116"/>
            <a:ext cx="2297405" cy="1424489"/>
          </a:xfrm>
          <a:prstGeom prst="wedgeEllipseCallout">
            <a:avLst>
              <a:gd fmla="val -20833" name="adj1"/>
              <a:gd fmla="val 62500" name="adj2"/>
            </a:avLst>
          </a:prstGeom>
          <a:gradFill>
            <a:gsLst>
              <a:gs pos="0">
                <a:srgbClr val="3E7FCD"/>
              </a:gs>
              <a:gs pos="100000">
                <a:srgbClr val="96C0FF"/>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1800" u="none" cap="none" strike="noStrike">
                <a:solidFill>
                  <a:schemeClr val="lt1"/>
                </a:solidFill>
                <a:latin typeface="Calibri"/>
                <a:ea typeface="Calibri"/>
                <a:cs typeface="Calibri"/>
                <a:sym typeface="Calibri"/>
              </a:rPr>
              <a:t>This is how we are going to address this problem! </a:t>
            </a:r>
            <a:endParaRPr b="0" i="0" sz="1800" u="none" cap="none" strike="noStrike">
              <a:solidFill>
                <a:schemeClr val="lt1"/>
              </a:solidFill>
              <a:latin typeface="Calibri"/>
              <a:ea typeface="Calibri"/>
              <a:cs typeface="Calibri"/>
              <a:sym typeface="Calibri"/>
            </a:endParaRPr>
          </a:p>
        </p:txBody>
      </p:sp>
      <p:pic>
        <p:nvPicPr>
          <p:cNvPr descr="a13fig03.gif" id="159" name="Google Shape;159;p27"/>
          <p:cNvPicPr preferRelativeResize="0"/>
          <p:nvPr/>
        </p:nvPicPr>
        <p:blipFill rotWithShape="1">
          <a:blip r:embed="rId5">
            <a:alphaModFix/>
          </a:blip>
          <a:srcRect b="7546" l="12169" r="6084" t="3019"/>
          <a:stretch/>
        </p:blipFill>
        <p:spPr>
          <a:xfrm>
            <a:off x="3644918" y="2975961"/>
            <a:ext cx="2182750" cy="3208660"/>
          </a:xfrm>
          <a:prstGeom prst="rect">
            <a:avLst/>
          </a:prstGeom>
          <a:noFill/>
          <a:ln>
            <a:noFill/>
          </a:ln>
        </p:spPr>
      </p:pic>
      <p:sp>
        <p:nvSpPr>
          <p:cNvPr id="160" name="Google Shape;160;p27"/>
          <p:cNvSpPr/>
          <p:nvPr/>
        </p:nvSpPr>
        <p:spPr>
          <a:xfrm>
            <a:off x="1635841" y="2102292"/>
            <a:ext cx="2246805" cy="1424489"/>
          </a:xfrm>
          <a:prstGeom prst="wedgeEllipseCallout">
            <a:avLst>
              <a:gd fmla="val -20833" name="adj1"/>
              <a:gd fmla="val 62500" name="adj2"/>
            </a:avLst>
          </a:prstGeom>
          <a:gradFill>
            <a:gsLst>
              <a:gs pos="0">
                <a:srgbClr val="3E7FCD"/>
              </a:gs>
              <a:gs pos="100000">
                <a:srgbClr val="96C0FF"/>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1800" u="none" cap="none" strike="noStrike">
                <a:solidFill>
                  <a:schemeClr val="lt1"/>
                </a:solidFill>
                <a:latin typeface="Calibri"/>
                <a:ea typeface="Calibri"/>
                <a:cs typeface="Calibri"/>
                <a:sym typeface="Calibri"/>
              </a:rPr>
              <a:t>What is the problem and how can it be addressed?</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descr="Final1" id="166" name="Google Shape;166;p28"/>
          <p:cNvPicPr preferRelativeResize="0"/>
          <p:nvPr/>
        </p:nvPicPr>
        <p:blipFill rotWithShape="1">
          <a:blip r:embed="rId3">
            <a:alphaModFix/>
          </a:blip>
          <a:srcRect b="0" l="0" r="13433" t="0"/>
          <a:stretch/>
        </p:blipFill>
        <p:spPr>
          <a:xfrm>
            <a:off x="344885" y="240755"/>
            <a:ext cx="5565139" cy="3045479"/>
          </a:xfrm>
          <a:prstGeom prst="rect">
            <a:avLst/>
          </a:prstGeom>
          <a:noFill/>
          <a:ln cap="flat" cmpd="sng" w="9525">
            <a:solidFill>
              <a:schemeClr val="dk1"/>
            </a:solidFill>
            <a:prstDash val="solid"/>
            <a:round/>
            <a:headEnd len="sm" w="sm" type="none"/>
            <a:tailEnd len="sm" w="sm" type="none"/>
          </a:ln>
        </p:spPr>
      </p:pic>
      <p:sp>
        <p:nvSpPr>
          <p:cNvPr id="167" name="Google Shape;167;p28"/>
          <p:cNvSpPr txBox="1"/>
          <p:nvPr/>
        </p:nvSpPr>
        <p:spPr>
          <a:xfrm>
            <a:off x="6144025" y="1864075"/>
            <a:ext cx="2893500" cy="156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i="0" lang="en-US" u="none" cap="none" strike="noStrike">
                <a:solidFill>
                  <a:schemeClr val="dk1"/>
                </a:solidFill>
                <a:latin typeface="Calibri"/>
                <a:ea typeface="Calibri"/>
                <a:cs typeface="Calibri"/>
                <a:sym typeface="Calibri"/>
              </a:rPr>
              <a:t>Toomey, A.H.</a:t>
            </a:r>
            <a:r>
              <a:rPr lang="en-US">
                <a:solidFill>
                  <a:schemeClr val="dk1"/>
                </a:solidFill>
                <a:latin typeface="Calibri"/>
                <a:ea typeface="Calibri"/>
                <a:cs typeface="Calibri"/>
                <a:sym typeface="Calibri"/>
              </a:rPr>
              <a:t> et al.</a:t>
            </a:r>
            <a:r>
              <a:rPr i="0" lang="en-US" u="none" cap="none" strike="noStrike">
                <a:solidFill>
                  <a:schemeClr val="dk1"/>
                </a:solidFill>
                <a:latin typeface="Calibri"/>
                <a:ea typeface="Calibri"/>
                <a:cs typeface="Calibri"/>
                <a:sym typeface="Calibri"/>
              </a:rPr>
              <a:t> </a:t>
            </a:r>
            <a:r>
              <a:rPr b="0" i="0" lang="en-US" u="none" cap="none" strike="noStrike">
                <a:solidFill>
                  <a:schemeClr val="dk1"/>
                </a:solidFill>
                <a:latin typeface="Calibri"/>
                <a:ea typeface="Calibri"/>
                <a:cs typeface="Calibri"/>
                <a:sym typeface="Calibri"/>
              </a:rPr>
              <a:t>(2017). Navigating the spaces between research and implementation. </a:t>
            </a:r>
            <a:r>
              <a:rPr b="0" i="1" lang="en-US" u="none" cap="none" strike="noStrike">
                <a:solidFill>
                  <a:schemeClr val="dk1"/>
                </a:solidFill>
                <a:latin typeface="Calibri"/>
                <a:ea typeface="Calibri"/>
                <a:cs typeface="Calibri"/>
                <a:sym typeface="Calibri"/>
              </a:rPr>
              <a:t>Conservation Letters.</a:t>
            </a:r>
            <a:endParaRPr>
              <a:solidFill>
                <a:schemeClr val="dk1"/>
              </a:solidFill>
              <a:latin typeface="Calibri"/>
              <a:ea typeface="Calibri"/>
              <a:cs typeface="Calibri"/>
              <a:sym typeface="Calibri"/>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8" name="Google Shape;168;p28"/>
          <p:cNvSpPr txBox="1"/>
          <p:nvPr/>
        </p:nvSpPr>
        <p:spPr>
          <a:xfrm>
            <a:off x="5668812" y="-112737"/>
            <a:ext cx="3475200" cy="21927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00"/>
              <a:buFont typeface="Calibri"/>
              <a:buNone/>
            </a:pPr>
            <a:r>
              <a:rPr b="0" i="0" lang="en-US" sz="4400" u="none" cap="none" strike="noStrike">
                <a:solidFill>
                  <a:schemeClr val="dk1"/>
                </a:solidFill>
                <a:latin typeface="Calibri"/>
                <a:ea typeface="Calibri"/>
                <a:cs typeface="Calibri"/>
                <a:sym typeface="Calibri"/>
              </a:rPr>
              <a:t>So-called “gaps”</a:t>
            </a:r>
            <a:endParaRPr b="0" i="0" sz="4400" u="none" cap="none" strike="noStrike">
              <a:solidFill>
                <a:schemeClr val="dk1"/>
              </a:solidFill>
              <a:latin typeface="Calibri"/>
              <a:ea typeface="Calibri"/>
              <a:cs typeface="Calibri"/>
              <a:sym typeface="Calibri"/>
            </a:endParaRPr>
          </a:p>
        </p:txBody>
      </p:sp>
      <p:sp>
        <p:nvSpPr>
          <p:cNvPr id="169" name="Google Shape;169;p28"/>
          <p:cNvSpPr/>
          <p:nvPr/>
        </p:nvSpPr>
        <p:spPr>
          <a:xfrm>
            <a:off x="1953041" y="1041535"/>
            <a:ext cx="483212" cy="603192"/>
          </a:xfrm>
          <a:prstGeom prst="bracketPair">
            <a:avLst/>
          </a:prstGeom>
          <a:noFill/>
          <a:ln cap="flat" cmpd="sng" w="57150">
            <a:solidFill>
              <a:srgbClr val="FF0000"/>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70" name="Google Shape;170;p28"/>
          <p:cNvSpPr/>
          <p:nvPr/>
        </p:nvSpPr>
        <p:spPr>
          <a:xfrm>
            <a:off x="1622229" y="1864082"/>
            <a:ext cx="483212" cy="603192"/>
          </a:xfrm>
          <a:prstGeom prst="bracketPair">
            <a:avLst/>
          </a:prstGeom>
          <a:noFill/>
          <a:ln cap="flat" cmpd="sng" w="57150">
            <a:solidFill>
              <a:srgbClr val="FF0000"/>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71" name="Google Shape;171;p28"/>
          <p:cNvSpPr/>
          <p:nvPr/>
        </p:nvSpPr>
        <p:spPr>
          <a:xfrm>
            <a:off x="2924250" y="1864082"/>
            <a:ext cx="483212" cy="603192"/>
          </a:xfrm>
          <a:prstGeom prst="bracketPair">
            <a:avLst/>
          </a:prstGeom>
          <a:noFill/>
          <a:ln cap="flat" cmpd="sng" w="57150">
            <a:solidFill>
              <a:srgbClr val="FF0000"/>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72" name="Google Shape;172;p28"/>
          <p:cNvSpPr txBox="1"/>
          <p:nvPr/>
        </p:nvSpPr>
        <p:spPr>
          <a:xfrm>
            <a:off x="275725" y="3740825"/>
            <a:ext cx="8592600" cy="2564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3000">
                <a:solidFill>
                  <a:schemeClr val="dk1"/>
                </a:solidFill>
                <a:latin typeface="Calibri"/>
                <a:ea typeface="Calibri"/>
                <a:cs typeface="Calibri"/>
                <a:sym typeface="Calibri"/>
              </a:rPr>
              <a:t>Until recently, the relationship between science and society was perceived as a series of “gaps” that needed to be “bridged”. </a:t>
            </a:r>
            <a:endParaRPr sz="30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30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3000"/>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9"/>
          <p:cNvSpPr txBox="1"/>
          <p:nvPr>
            <p:ph type="title"/>
          </p:nvPr>
        </p:nvSpPr>
        <p:spPr>
          <a:xfrm>
            <a:off x="457200" y="274657"/>
            <a:ext cx="8229600" cy="18564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Calibri"/>
              <a:buNone/>
            </a:pPr>
            <a:r>
              <a:rPr lang="en-US" sz="3959"/>
              <a:t>Question</a:t>
            </a:r>
            <a:r>
              <a:rPr lang="en-US" sz="3959"/>
              <a:t> #1: Is science separate from the rest of society? Why or why not?</a:t>
            </a:r>
            <a:br>
              <a:rPr lang="en-US" sz="3959"/>
            </a:br>
            <a:endParaRPr sz="3959"/>
          </a:p>
        </p:txBody>
      </p:sp>
      <p:pic>
        <p:nvPicPr>
          <p:cNvPr id="178" name="Google Shape;178;p29"/>
          <p:cNvPicPr preferRelativeResize="0"/>
          <p:nvPr/>
        </p:nvPicPr>
        <p:blipFill>
          <a:blip r:embed="rId3">
            <a:alphaModFix/>
          </a:blip>
          <a:stretch>
            <a:fillRect/>
          </a:stretch>
        </p:blipFill>
        <p:spPr>
          <a:xfrm>
            <a:off x="152400" y="1930400"/>
            <a:ext cx="8489245" cy="47752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Calibri"/>
              <a:buNone/>
            </a:pPr>
            <a:r>
              <a:rPr lang="en-US" sz="3959"/>
              <a:t>Question</a:t>
            </a:r>
            <a:r>
              <a:rPr lang="en-US" sz="3959"/>
              <a:t> #2: How is science done? Who does science?</a:t>
            </a:r>
            <a:endParaRPr sz="3959"/>
          </a:p>
        </p:txBody>
      </p:sp>
      <p:pic>
        <p:nvPicPr>
          <p:cNvPr id="184" name="Google Shape;184;p30"/>
          <p:cNvPicPr preferRelativeResize="0"/>
          <p:nvPr/>
        </p:nvPicPr>
        <p:blipFill>
          <a:blip r:embed="rId3">
            <a:alphaModFix/>
          </a:blip>
          <a:stretch>
            <a:fillRect/>
          </a:stretch>
        </p:blipFill>
        <p:spPr>
          <a:xfrm>
            <a:off x="148100" y="1417650"/>
            <a:ext cx="3219450" cy="4286250"/>
          </a:xfrm>
          <a:prstGeom prst="rect">
            <a:avLst/>
          </a:prstGeom>
          <a:noFill/>
          <a:ln>
            <a:noFill/>
          </a:ln>
        </p:spPr>
      </p:pic>
      <p:pic>
        <p:nvPicPr>
          <p:cNvPr id="185" name="Google Shape;185;p30"/>
          <p:cNvPicPr preferRelativeResize="0"/>
          <p:nvPr/>
        </p:nvPicPr>
        <p:blipFill>
          <a:blip r:embed="rId4">
            <a:alphaModFix/>
          </a:blip>
          <a:stretch>
            <a:fillRect/>
          </a:stretch>
        </p:blipFill>
        <p:spPr>
          <a:xfrm>
            <a:off x="2712925" y="3579331"/>
            <a:ext cx="3718150" cy="3366050"/>
          </a:xfrm>
          <a:prstGeom prst="rect">
            <a:avLst/>
          </a:prstGeom>
          <a:noFill/>
          <a:ln>
            <a:noFill/>
          </a:ln>
        </p:spPr>
      </p:pic>
      <p:pic>
        <p:nvPicPr>
          <p:cNvPr id="186" name="Google Shape;186;p30"/>
          <p:cNvPicPr preferRelativeResize="0"/>
          <p:nvPr/>
        </p:nvPicPr>
        <p:blipFill>
          <a:blip r:embed="rId5">
            <a:alphaModFix/>
          </a:blip>
          <a:stretch>
            <a:fillRect/>
          </a:stretch>
        </p:blipFill>
        <p:spPr>
          <a:xfrm>
            <a:off x="5538600" y="1718273"/>
            <a:ext cx="3605400" cy="23607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3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Calibri"/>
              <a:buNone/>
            </a:pPr>
            <a:r>
              <a:rPr lang="en-US" sz="3959"/>
              <a:t>Question</a:t>
            </a:r>
            <a:r>
              <a:rPr lang="en-US" sz="3959"/>
              <a:t> #3: Who decides what type of science should be done?</a:t>
            </a:r>
            <a:endParaRPr sz="3959"/>
          </a:p>
        </p:txBody>
      </p:sp>
      <p:pic>
        <p:nvPicPr>
          <p:cNvPr id="192" name="Google Shape;192;p31"/>
          <p:cNvPicPr preferRelativeResize="0"/>
          <p:nvPr/>
        </p:nvPicPr>
        <p:blipFill>
          <a:blip r:embed="rId3">
            <a:alphaModFix/>
          </a:blip>
          <a:stretch>
            <a:fillRect/>
          </a:stretch>
        </p:blipFill>
        <p:spPr>
          <a:xfrm>
            <a:off x="428625" y="3129563"/>
            <a:ext cx="8286750" cy="27622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32"/>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Discuss these three questions - what do you think?</a:t>
            </a:r>
            <a:endParaRPr sz="3600"/>
          </a:p>
        </p:txBody>
      </p:sp>
      <p:sp>
        <p:nvSpPr>
          <p:cNvPr id="199" name="Google Shape;199;p32"/>
          <p:cNvSpPr txBox="1"/>
          <p:nvPr>
            <p:ph idx="1" type="body"/>
          </p:nvPr>
        </p:nvSpPr>
        <p:spPr>
          <a:xfrm>
            <a:off x="457200" y="1600200"/>
            <a:ext cx="8229600" cy="4526100"/>
          </a:xfrm>
          <a:prstGeom prst="rect">
            <a:avLst/>
          </a:prstGeom>
        </p:spPr>
        <p:txBody>
          <a:bodyPr anchorCtr="0" anchor="t" bIns="45700" lIns="91425" spcFirstLastPara="1" rIns="91425" wrap="square" tIns="45700">
            <a:noAutofit/>
          </a:bodyPr>
          <a:lstStyle/>
          <a:p>
            <a:pPr indent="-419100" lvl="0" marL="457200" rtl="0" algn="l">
              <a:spcBef>
                <a:spcPts val="360"/>
              </a:spcBef>
              <a:spcAft>
                <a:spcPts val="0"/>
              </a:spcAft>
              <a:buSzPts val="3000"/>
              <a:buAutoNum type="arabicPeriod"/>
            </a:pPr>
            <a:r>
              <a:rPr lang="en-US" sz="3000"/>
              <a:t>Is science separate from the rest of society? Why or why not?</a:t>
            </a:r>
            <a:endParaRPr sz="3000"/>
          </a:p>
          <a:p>
            <a:pPr indent="-419100" lvl="0" marL="457200" rtl="0" algn="l">
              <a:spcBef>
                <a:spcPts val="0"/>
              </a:spcBef>
              <a:spcAft>
                <a:spcPts val="0"/>
              </a:spcAft>
              <a:buSzPts val="3000"/>
              <a:buAutoNum type="arabicPeriod"/>
            </a:pPr>
            <a:r>
              <a:rPr lang="en-US" sz="3000"/>
              <a:t>Who does science? How is it done?</a:t>
            </a:r>
            <a:endParaRPr sz="3000"/>
          </a:p>
          <a:p>
            <a:pPr indent="-419100" lvl="0" marL="457200" rtl="0" algn="l">
              <a:spcBef>
                <a:spcPts val="0"/>
              </a:spcBef>
              <a:spcAft>
                <a:spcPts val="0"/>
              </a:spcAft>
              <a:buSzPts val="3000"/>
              <a:buAutoNum type="arabicPeriod"/>
            </a:pPr>
            <a:r>
              <a:rPr lang="en-US" sz="3000"/>
              <a:t>Who (should) decide what type of science should be done?</a:t>
            </a:r>
            <a:endParaRPr sz="3000"/>
          </a:p>
          <a:p>
            <a:pPr indent="0" lvl="0" marL="0" rtl="0" algn="l">
              <a:spcBef>
                <a:spcPts val="1600"/>
              </a:spcBef>
              <a:spcAft>
                <a:spcPts val="0"/>
              </a:spcAft>
              <a:buNone/>
            </a:pPr>
            <a:r>
              <a:rPr lang="en-US" sz="3000"/>
              <a:t>And a 4th question:</a:t>
            </a:r>
            <a:endParaRPr sz="3000"/>
          </a:p>
          <a:p>
            <a:pPr indent="0" lvl="0" marL="0" rtl="0" algn="l">
              <a:spcBef>
                <a:spcPts val="1600"/>
              </a:spcBef>
              <a:spcAft>
                <a:spcPts val="1600"/>
              </a:spcAft>
              <a:buNone/>
            </a:pPr>
            <a:r>
              <a:rPr lang="en-US" sz="3000"/>
              <a:t>Why is it not complete to see the relationship between science and society as a “gap” that needs to be bridged?</a:t>
            </a:r>
            <a:endParaRPr sz="30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US"/>
              <a:t>Syllabus quiz!</a:t>
            </a:r>
            <a:endParaRPr sz="3600"/>
          </a:p>
        </p:txBody>
      </p:sp>
      <p:sp>
        <p:nvSpPr>
          <p:cNvPr id="205" name="Google Shape;205;p33"/>
          <p:cNvSpPr txBox="1"/>
          <p:nvPr>
            <p:ph idx="1" type="body"/>
          </p:nvPr>
        </p:nvSpPr>
        <p:spPr>
          <a:xfrm>
            <a:off x="457200" y="1600200"/>
            <a:ext cx="7560000" cy="4526100"/>
          </a:xfrm>
          <a:prstGeom prst="rect">
            <a:avLst/>
          </a:prstGeom>
          <a:noFill/>
          <a:ln>
            <a:noFill/>
          </a:ln>
        </p:spPr>
        <p:txBody>
          <a:bodyPr anchorCtr="0" anchor="t" bIns="45700" lIns="91425" spcFirstLastPara="1" rIns="91425" wrap="square" tIns="45700">
            <a:noAutofit/>
          </a:bodyPr>
          <a:lstStyle/>
          <a:p>
            <a:pPr indent="0" lvl="0" marL="342900" rtl="0" algn="l">
              <a:spcBef>
                <a:spcPts val="0"/>
              </a:spcBef>
              <a:spcAft>
                <a:spcPts val="0"/>
              </a:spcAft>
              <a:buNone/>
            </a:pPr>
            <a:r>
              <a:rPr lang="en-US"/>
              <a:t>Work in groups to answer the questions about the syllabus</a:t>
            </a:r>
            <a:endParaRPr sz="2400"/>
          </a:p>
          <a:p>
            <a:pPr indent="0" lvl="0" marL="742950" rtl="0" algn="l">
              <a:spcBef>
                <a:spcPts val="640"/>
              </a:spcBef>
              <a:spcAft>
                <a:spcPts val="0"/>
              </a:spcAft>
              <a:buNone/>
            </a:pPr>
            <a:r>
              <a:t/>
            </a:r>
            <a:endParaRPr sz="2400"/>
          </a:p>
          <a:p>
            <a:pPr indent="-139700" lvl="0" marL="342900" rtl="0" algn="l">
              <a:spcBef>
                <a:spcPts val="640"/>
              </a:spcBef>
              <a:spcAft>
                <a:spcPts val="1600"/>
              </a:spcAft>
              <a:buClr>
                <a:schemeClr val="dk1"/>
              </a:buClr>
              <a:buSzPts val="3200"/>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4"/>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Logistics</a:t>
            </a:r>
            <a:endParaRPr/>
          </a:p>
        </p:txBody>
      </p:sp>
      <p:sp>
        <p:nvSpPr>
          <p:cNvPr id="212" name="Google Shape;212;p34"/>
          <p:cNvSpPr txBox="1"/>
          <p:nvPr>
            <p:ph idx="1" type="body"/>
          </p:nvPr>
        </p:nvSpPr>
        <p:spPr>
          <a:xfrm>
            <a:off x="457200" y="1600200"/>
            <a:ext cx="8229600" cy="4526100"/>
          </a:xfrm>
          <a:prstGeom prst="rect">
            <a:avLst/>
          </a:prstGeom>
        </p:spPr>
        <p:txBody>
          <a:bodyPr anchorCtr="0" anchor="t" bIns="45700" lIns="91425" spcFirstLastPara="1" rIns="91425" wrap="square" tIns="45700">
            <a:noAutofit/>
          </a:bodyPr>
          <a:lstStyle/>
          <a:p>
            <a:pPr indent="-381000" lvl="0" marL="457200" rtl="0" algn="l">
              <a:spcBef>
                <a:spcPts val="360"/>
              </a:spcBef>
              <a:spcAft>
                <a:spcPts val="0"/>
              </a:spcAft>
              <a:buSzPts val="2400"/>
              <a:buAutoNum type="arabicPeriod"/>
            </a:pPr>
            <a:r>
              <a:rPr lang="en-US"/>
              <a:t>Do you have any questions about the syllabus and what you need to do to succeed in the course?</a:t>
            </a:r>
            <a:endParaRPr/>
          </a:p>
          <a:p>
            <a:pPr indent="-381000" lvl="0" marL="457200" rtl="0" algn="l">
              <a:spcBef>
                <a:spcPts val="0"/>
              </a:spcBef>
              <a:spcAft>
                <a:spcPts val="0"/>
              </a:spcAft>
              <a:buSzPts val="2400"/>
              <a:buAutoNum type="arabicPeriod"/>
            </a:pPr>
            <a:r>
              <a:rPr lang="en-US"/>
              <a:t>Anything else that would help you?</a:t>
            </a:r>
            <a:endParaRPr/>
          </a:p>
          <a:p>
            <a:pPr indent="-381000" lvl="0" marL="457200" rtl="0" algn="l">
              <a:spcBef>
                <a:spcPts val="0"/>
              </a:spcBef>
              <a:spcAft>
                <a:spcPts val="0"/>
              </a:spcAft>
              <a:buSzPts val="2400"/>
              <a:buAutoNum type="arabicPeriod"/>
            </a:pPr>
            <a:r>
              <a:rPr lang="en-US"/>
              <a:t>End of semester project will be a project brief and poster presentation - ideally to be during the day (late afternoon) on the last day of class 12/15 - would anyone have a conflict with this?</a:t>
            </a:r>
            <a:endParaRPr/>
          </a:p>
          <a:p>
            <a:pPr indent="0" lvl="0" marL="457200" rtl="0" algn="l">
              <a:spcBef>
                <a:spcPts val="1600"/>
              </a:spcBef>
              <a:spcAft>
                <a:spcPts val="160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7"/>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Introductions</a:t>
            </a:r>
            <a:endParaRPr sz="3600"/>
          </a:p>
        </p:txBody>
      </p:sp>
      <p:sp>
        <p:nvSpPr>
          <p:cNvPr id="88" name="Google Shape;88;p17"/>
          <p:cNvSpPr txBox="1"/>
          <p:nvPr>
            <p:ph idx="1" type="body"/>
          </p:nvPr>
        </p:nvSpPr>
        <p:spPr>
          <a:xfrm>
            <a:off x="457200" y="1600200"/>
            <a:ext cx="8507100" cy="4526100"/>
          </a:xfrm>
          <a:prstGeom prst="rect">
            <a:avLst/>
          </a:prstGeom>
        </p:spPr>
        <p:txBody>
          <a:bodyPr anchorCtr="0" anchor="t" bIns="45700" lIns="91425" spcFirstLastPara="1" rIns="91425" wrap="square" tIns="45700">
            <a:noAutofit/>
          </a:bodyPr>
          <a:lstStyle/>
          <a:p>
            <a:pPr indent="-381000" lvl="0" marL="457200" rtl="0" algn="l">
              <a:spcBef>
                <a:spcPts val="360"/>
              </a:spcBef>
              <a:spcAft>
                <a:spcPts val="0"/>
              </a:spcAft>
              <a:buSzPts val="2400"/>
              <a:buChar char="●"/>
            </a:pPr>
            <a:r>
              <a:rPr lang="en-US"/>
              <a:t>On one side of index card: Write name / nickname, pronouns, why you joined the program / this course</a:t>
            </a:r>
            <a:endParaRPr/>
          </a:p>
          <a:p>
            <a:pPr indent="-381000" lvl="0" marL="457200" rtl="0" algn="l">
              <a:spcBef>
                <a:spcPts val="0"/>
              </a:spcBef>
              <a:spcAft>
                <a:spcPts val="0"/>
              </a:spcAft>
              <a:buSzPts val="2400"/>
              <a:buChar char="●"/>
            </a:pPr>
            <a:r>
              <a:rPr lang="en-US"/>
              <a:t>On the other side of index card: Write about what you’re hoping to learn in this class</a:t>
            </a:r>
            <a:endParaRPr b="1">
              <a:highlight>
                <a:srgbClr val="FFFF00"/>
              </a:highlight>
            </a:endParaRPr>
          </a:p>
          <a:p>
            <a:pPr indent="0" lvl="0" marL="457200" rtl="0" algn="l">
              <a:spcBef>
                <a:spcPts val="1600"/>
              </a:spcBef>
              <a:spcAft>
                <a:spcPts val="160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US" sz="3600"/>
              <a:t>Next week - Why Facts Don’t Change Minds - and What Does</a:t>
            </a:r>
            <a:endParaRPr sz="3600"/>
          </a:p>
        </p:txBody>
      </p:sp>
      <p:sp>
        <p:nvSpPr>
          <p:cNvPr id="218" name="Google Shape;218;p35"/>
          <p:cNvSpPr txBox="1"/>
          <p:nvPr>
            <p:ph idx="1" type="body"/>
          </p:nvPr>
        </p:nvSpPr>
        <p:spPr>
          <a:xfrm>
            <a:off x="457200" y="1600200"/>
            <a:ext cx="8229600" cy="4526100"/>
          </a:xfrm>
          <a:prstGeom prst="rect">
            <a:avLst/>
          </a:prstGeom>
        </p:spPr>
        <p:txBody>
          <a:bodyPr anchorCtr="0" anchor="t" bIns="45700" lIns="91425" spcFirstLastPara="1" rIns="91425" wrap="square" tIns="45700">
            <a:noAutofit/>
          </a:bodyPr>
          <a:lstStyle/>
          <a:p>
            <a:pPr indent="-387350" lvl="0" marL="457200" rtl="0" algn="l">
              <a:spcBef>
                <a:spcPts val="360"/>
              </a:spcBef>
              <a:spcAft>
                <a:spcPts val="0"/>
              </a:spcAft>
              <a:buSzPts val="2500"/>
              <a:buAutoNum type="arabicPeriod"/>
            </a:pPr>
            <a:r>
              <a:rPr lang="en-US" sz="2500"/>
              <a:t>Watch ‘Don’t Look Up’ (on Netflix, also on Classes)</a:t>
            </a:r>
            <a:endParaRPr sz="2500"/>
          </a:p>
          <a:p>
            <a:pPr indent="-387350" lvl="0" marL="457200" rtl="0" algn="l">
              <a:spcBef>
                <a:spcPts val="0"/>
              </a:spcBef>
              <a:spcAft>
                <a:spcPts val="0"/>
              </a:spcAft>
              <a:buSzPts val="2500"/>
              <a:buAutoNum type="arabicPeriod"/>
            </a:pPr>
            <a:r>
              <a:rPr lang="en-US" sz="2500"/>
              <a:t>Read Chapters 1 and 2 of Science with Impact</a:t>
            </a:r>
            <a:endParaRPr sz="2500"/>
          </a:p>
          <a:p>
            <a:pPr indent="-387350" lvl="0" marL="457200" rtl="0" algn="l">
              <a:spcBef>
                <a:spcPts val="0"/>
              </a:spcBef>
              <a:spcAft>
                <a:spcPts val="0"/>
              </a:spcAft>
              <a:buSzPts val="2500"/>
              <a:buAutoNum type="arabicPeriod"/>
            </a:pPr>
            <a:r>
              <a:rPr lang="en-US" sz="2500"/>
              <a:t>Write in your research notebook: What social or natural science topics do you wish you could convince others to understand better? How do you think you could communicate with them about those topics? Have you had positive or negative (or both) experiences trying to talk with people about this topics?</a:t>
            </a:r>
            <a:endParaRPr sz="2500"/>
          </a:p>
          <a:p>
            <a:pPr indent="0" lvl="0" marL="457200" rtl="0" algn="l">
              <a:spcBef>
                <a:spcPts val="1600"/>
              </a:spcBef>
              <a:spcAft>
                <a:spcPts val="1600"/>
              </a:spcAft>
              <a:buNone/>
            </a:pPr>
            <a:r>
              <a:t/>
            </a:r>
            <a:endParaRPr sz="25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8"/>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Introductions</a:t>
            </a:r>
            <a:endParaRPr sz="3600"/>
          </a:p>
        </p:txBody>
      </p:sp>
      <p:sp>
        <p:nvSpPr>
          <p:cNvPr id="95" name="Google Shape;95;p18"/>
          <p:cNvSpPr txBox="1"/>
          <p:nvPr>
            <p:ph idx="1" type="body"/>
          </p:nvPr>
        </p:nvSpPr>
        <p:spPr>
          <a:xfrm>
            <a:off x="457200" y="1600200"/>
            <a:ext cx="8507100" cy="4526100"/>
          </a:xfrm>
          <a:prstGeom prst="rect">
            <a:avLst/>
          </a:prstGeom>
        </p:spPr>
        <p:txBody>
          <a:bodyPr anchorCtr="0" anchor="t" bIns="45700" lIns="91425" spcFirstLastPara="1" rIns="91425" wrap="square" tIns="45700">
            <a:noAutofit/>
          </a:bodyPr>
          <a:lstStyle/>
          <a:p>
            <a:pPr indent="-381000" lvl="0" marL="457200" rtl="0" algn="l">
              <a:spcBef>
                <a:spcPts val="360"/>
              </a:spcBef>
              <a:spcAft>
                <a:spcPts val="0"/>
              </a:spcAft>
              <a:buSzPts val="2400"/>
              <a:buChar char="●"/>
            </a:pPr>
            <a:r>
              <a:rPr lang="en-US"/>
              <a:t>Groups of 2-3 people</a:t>
            </a:r>
            <a:endParaRPr/>
          </a:p>
          <a:p>
            <a:pPr indent="-381000" lvl="0" marL="457200" rtl="0" algn="l">
              <a:spcBef>
                <a:spcPts val="0"/>
              </a:spcBef>
              <a:spcAft>
                <a:spcPts val="0"/>
              </a:spcAft>
              <a:buSzPts val="2400"/>
              <a:buChar char="●"/>
            </a:pPr>
            <a:r>
              <a:rPr lang="en-US"/>
              <a:t>Give name, pronouns, brief bio (who you are, why you joined the program)</a:t>
            </a:r>
            <a:endParaRPr/>
          </a:p>
          <a:p>
            <a:pPr indent="-381000" lvl="0" marL="457200" rtl="0" algn="l">
              <a:spcBef>
                <a:spcPts val="0"/>
              </a:spcBef>
              <a:spcAft>
                <a:spcPts val="0"/>
              </a:spcAft>
              <a:buSzPts val="2400"/>
              <a:buChar char="●"/>
            </a:pPr>
            <a:r>
              <a:rPr lang="en-US"/>
              <a:t>Think about and list one thing you are good at (doesn’t have to be related to school!)</a:t>
            </a:r>
            <a:endParaRPr/>
          </a:p>
          <a:p>
            <a:pPr indent="-381000" lvl="0" marL="457200" rtl="0" algn="l">
              <a:spcBef>
                <a:spcPts val="0"/>
              </a:spcBef>
              <a:spcAft>
                <a:spcPts val="0"/>
              </a:spcAft>
              <a:buSzPts val="2400"/>
              <a:buChar char="●"/>
            </a:pPr>
            <a:r>
              <a:rPr lang="en-US"/>
              <a:t>Mention if you have any experience with doing research, and if so, what / how was that experience</a:t>
            </a:r>
            <a:endParaRPr/>
          </a:p>
          <a:p>
            <a:pPr indent="-381000" lvl="0" marL="457200" rtl="0" algn="l">
              <a:spcBef>
                <a:spcPts val="0"/>
              </a:spcBef>
              <a:spcAft>
                <a:spcPts val="0"/>
              </a:spcAft>
              <a:buSzPts val="2400"/>
              <a:buChar char="●"/>
            </a:pPr>
            <a:r>
              <a:rPr lang="en-US"/>
              <a:t>Discuss what you are hoping to learn in the class - a key pressing question that you have </a:t>
            </a:r>
            <a:endParaRPr/>
          </a:p>
          <a:p>
            <a:pPr indent="-381000" lvl="0" marL="457200" rtl="0" algn="l">
              <a:spcBef>
                <a:spcPts val="0"/>
              </a:spcBef>
              <a:spcAft>
                <a:spcPts val="0"/>
              </a:spcAft>
              <a:buSzPts val="2400"/>
              <a:buChar char="●"/>
            </a:pPr>
            <a:r>
              <a:rPr b="1" lang="en-US">
                <a:highlight>
                  <a:srgbClr val="FFFF00"/>
                </a:highlight>
              </a:rPr>
              <a:t>Each person must introduce the other person to the larger group - so practice careful listening, jot down notes as needed</a:t>
            </a:r>
            <a:endParaRPr b="1">
              <a:highlight>
                <a:srgbClr val="FFFF00"/>
              </a:highlight>
            </a:endParaRPr>
          </a:p>
          <a:p>
            <a:pPr indent="0" lvl="0" marL="457200" rtl="0" algn="l">
              <a:spcBef>
                <a:spcPts val="1600"/>
              </a:spcBef>
              <a:spcAft>
                <a:spcPts val="160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US" sz="3600"/>
              <a:t>Goals for this week</a:t>
            </a:r>
            <a:endParaRPr sz="3600"/>
          </a:p>
        </p:txBody>
      </p:sp>
      <p:sp>
        <p:nvSpPr>
          <p:cNvPr id="101" name="Google Shape;101;p19"/>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p>
            <a:pPr indent="-292100" lvl="0" marL="342900" rtl="0" algn="l">
              <a:spcBef>
                <a:spcPts val="0"/>
              </a:spcBef>
              <a:spcAft>
                <a:spcPts val="0"/>
              </a:spcAft>
              <a:buClr>
                <a:schemeClr val="dk1"/>
              </a:buClr>
              <a:buSzPts val="2400"/>
              <a:buChar char="●"/>
            </a:pPr>
            <a:r>
              <a:rPr lang="en-US" sz="2400"/>
              <a:t>Introduce the course and syllabus</a:t>
            </a:r>
            <a:endParaRPr sz="2400"/>
          </a:p>
          <a:p>
            <a:pPr indent="-292100" lvl="0" marL="342900" rtl="0" algn="l">
              <a:spcBef>
                <a:spcPts val="0"/>
              </a:spcBef>
              <a:spcAft>
                <a:spcPts val="0"/>
              </a:spcAft>
              <a:buSzPts val="2400"/>
              <a:buChar char="●"/>
            </a:pPr>
            <a:r>
              <a:rPr lang="en-US" sz="2400"/>
              <a:t>Meet one another and discuss logistics, structure and any concerns</a:t>
            </a:r>
            <a:endParaRPr sz="2400"/>
          </a:p>
          <a:p>
            <a:pPr indent="-292100" lvl="0" marL="342900" rtl="0" algn="l">
              <a:spcBef>
                <a:spcPts val="0"/>
              </a:spcBef>
              <a:spcAft>
                <a:spcPts val="0"/>
              </a:spcAft>
              <a:buSzPts val="2400"/>
              <a:buChar char="●"/>
            </a:pPr>
            <a:r>
              <a:rPr lang="en-US" sz="2400"/>
              <a:t>Course content for the week:</a:t>
            </a:r>
            <a:endParaRPr sz="2400"/>
          </a:p>
          <a:p>
            <a:pPr indent="-323850" lvl="1" marL="742950" rtl="0" algn="l">
              <a:spcBef>
                <a:spcPts val="0"/>
              </a:spcBef>
              <a:spcAft>
                <a:spcPts val="0"/>
              </a:spcAft>
              <a:buClr>
                <a:schemeClr val="dk1"/>
              </a:buClr>
              <a:buSzPts val="2400"/>
              <a:buChar char="○"/>
            </a:pPr>
            <a:r>
              <a:rPr lang="en-US" sz="2400"/>
              <a:t>Discuss the what, why, who, and how of research for policy/practice</a:t>
            </a:r>
            <a:endParaRPr sz="2400"/>
          </a:p>
          <a:p>
            <a:pPr indent="-323850" lvl="1" marL="742950" rtl="0" algn="l">
              <a:spcBef>
                <a:spcPts val="0"/>
              </a:spcBef>
              <a:spcAft>
                <a:spcPts val="0"/>
              </a:spcAft>
              <a:buClr>
                <a:schemeClr val="dk1"/>
              </a:buClr>
              <a:buSzPts val="2400"/>
              <a:buChar char="○"/>
            </a:pPr>
            <a:r>
              <a:rPr lang="en-US" sz="2400"/>
              <a:t>Explore the</a:t>
            </a:r>
            <a:r>
              <a:rPr lang="en-US" sz="2400"/>
              <a:t> current relationship between science and </a:t>
            </a:r>
            <a:r>
              <a:rPr lang="en-US"/>
              <a:t>society</a:t>
            </a:r>
            <a:endParaRPr sz="2400"/>
          </a:p>
          <a:p>
            <a:pPr indent="-323850" lvl="1" marL="742950" rtl="0" algn="l">
              <a:spcBef>
                <a:spcPts val="640"/>
              </a:spcBef>
              <a:spcAft>
                <a:spcPts val="0"/>
              </a:spcAft>
              <a:buClr>
                <a:schemeClr val="dk1"/>
              </a:buClr>
              <a:buSzPts val="2400"/>
              <a:buChar char="○"/>
            </a:pPr>
            <a:r>
              <a:rPr lang="en-US" sz="2400"/>
              <a:t>Think about how we can “disrupt” </a:t>
            </a:r>
            <a:r>
              <a:rPr lang="en-US"/>
              <a:t>research</a:t>
            </a:r>
            <a:r>
              <a:rPr lang="en-US" sz="2400"/>
              <a:t> to make this relationship stronger and more effective </a:t>
            </a:r>
            <a:endParaRPr sz="2400"/>
          </a:p>
          <a:p>
            <a:pPr indent="0" lvl="0" marL="742950" rtl="0" algn="l">
              <a:spcBef>
                <a:spcPts val="640"/>
              </a:spcBef>
              <a:spcAft>
                <a:spcPts val="0"/>
              </a:spcAft>
              <a:buNone/>
            </a:pPr>
            <a:r>
              <a:t/>
            </a:r>
            <a:endParaRPr sz="2400"/>
          </a:p>
          <a:p>
            <a:pPr indent="-139700" lvl="0" marL="342900" rtl="0" algn="l">
              <a:spcBef>
                <a:spcPts val="640"/>
              </a:spcBef>
              <a:spcAft>
                <a:spcPts val="1600"/>
              </a:spcAft>
              <a:buClr>
                <a:schemeClr val="dk1"/>
              </a:buClr>
              <a:buSzPts val="32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pic>
        <p:nvPicPr>
          <p:cNvPr id="107" name="Google Shape;107;p20"/>
          <p:cNvPicPr preferRelativeResize="0"/>
          <p:nvPr/>
        </p:nvPicPr>
        <p:blipFill>
          <a:blip r:embed="rId3">
            <a:alphaModFix/>
          </a:blip>
          <a:stretch>
            <a:fillRect/>
          </a:stretch>
        </p:blipFill>
        <p:spPr>
          <a:xfrm>
            <a:off x="310900" y="944925"/>
            <a:ext cx="3181350" cy="4762500"/>
          </a:xfrm>
          <a:prstGeom prst="rect">
            <a:avLst/>
          </a:prstGeom>
          <a:noFill/>
          <a:ln>
            <a:noFill/>
          </a:ln>
        </p:spPr>
      </p:pic>
      <p:sp>
        <p:nvSpPr>
          <p:cNvPr id="108" name="Google Shape;108;p20"/>
          <p:cNvSpPr txBox="1"/>
          <p:nvPr/>
        </p:nvSpPr>
        <p:spPr>
          <a:xfrm>
            <a:off x="3909825" y="866500"/>
            <a:ext cx="4776300" cy="71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600">
                <a:latin typeface="Calibri"/>
                <a:ea typeface="Calibri"/>
                <a:cs typeface="Calibri"/>
                <a:sym typeface="Calibri"/>
              </a:rPr>
              <a:t>What is it about participation in scientific research that gets people engaged and curious?</a:t>
            </a:r>
            <a:endParaRPr sz="3600">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1"/>
          <p:cNvSpPr txBox="1"/>
          <p:nvPr/>
        </p:nvSpPr>
        <p:spPr>
          <a:xfrm>
            <a:off x="4755150" y="866500"/>
            <a:ext cx="3930900" cy="71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600">
                <a:latin typeface="Calibri"/>
                <a:ea typeface="Calibri"/>
                <a:cs typeface="Calibri"/>
                <a:sym typeface="Calibri"/>
              </a:rPr>
              <a:t>How can scientific research influence attitudes and behaviors towards the environment? How can it shift policy and social norms?</a:t>
            </a:r>
            <a:endParaRPr sz="3600">
              <a:latin typeface="Calibri"/>
              <a:ea typeface="Calibri"/>
              <a:cs typeface="Calibri"/>
              <a:sym typeface="Calibri"/>
            </a:endParaRPr>
          </a:p>
        </p:txBody>
      </p:sp>
      <p:pic>
        <p:nvPicPr>
          <p:cNvPr id="115" name="Google Shape;115;p21"/>
          <p:cNvPicPr preferRelativeResize="0"/>
          <p:nvPr/>
        </p:nvPicPr>
        <p:blipFill>
          <a:blip r:embed="rId3">
            <a:alphaModFix/>
          </a:blip>
          <a:stretch>
            <a:fillRect/>
          </a:stretch>
        </p:blipFill>
        <p:spPr>
          <a:xfrm>
            <a:off x="458850" y="940700"/>
            <a:ext cx="3732451" cy="49766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2"/>
          <p:cNvSpPr txBox="1"/>
          <p:nvPr/>
        </p:nvSpPr>
        <p:spPr>
          <a:xfrm>
            <a:off x="4572000" y="866500"/>
            <a:ext cx="4494600" cy="71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600">
                <a:latin typeface="Calibri"/>
                <a:ea typeface="Calibri"/>
                <a:cs typeface="Calibri"/>
                <a:sym typeface="Calibri"/>
              </a:rPr>
              <a:t>Who is included (or excluded) in research and science communication? </a:t>
            </a:r>
            <a:endParaRPr sz="3600">
              <a:latin typeface="Calibri"/>
              <a:ea typeface="Calibri"/>
              <a:cs typeface="Calibri"/>
              <a:sym typeface="Calibri"/>
            </a:endParaRPr>
          </a:p>
          <a:p>
            <a:pPr indent="0" lvl="0" marL="0" rtl="0" algn="l">
              <a:spcBef>
                <a:spcPts val="0"/>
              </a:spcBef>
              <a:spcAft>
                <a:spcPts val="0"/>
              </a:spcAft>
              <a:buNone/>
            </a:pPr>
            <a:r>
              <a:rPr lang="en-US" sz="3600">
                <a:latin typeface="Calibri"/>
                <a:ea typeface="Calibri"/>
                <a:cs typeface="Calibri"/>
                <a:sym typeface="Calibri"/>
              </a:rPr>
              <a:t>How can we engage with perspectives beyond western scientific worldviews?</a:t>
            </a:r>
            <a:endParaRPr sz="3600">
              <a:latin typeface="Calibri"/>
              <a:ea typeface="Calibri"/>
              <a:cs typeface="Calibri"/>
              <a:sym typeface="Calibri"/>
            </a:endParaRPr>
          </a:p>
        </p:txBody>
      </p:sp>
      <p:pic>
        <p:nvPicPr>
          <p:cNvPr id="122" name="Google Shape;122;p22"/>
          <p:cNvPicPr preferRelativeResize="0"/>
          <p:nvPr/>
        </p:nvPicPr>
        <p:blipFill>
          <a:blip r:embed="rId3">
            <a:alphaModFix/>
          </a:blip>
          <a:stretch>
            <a:fillRect/>
          </a:stretch>
        </p:blipFill>
        <p:spPr>
          <a:xfrm>
            <a:off x="185850" y="2191550"/>
            <a:ext cx="3989872" cy="29923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3"/>
          <p:cNvSpPr txBox="1"/>
          <p:nvPr/>
        </p:nvSpPr>
        <p:spPr>
          <a:xfrm>
            <a:off x="5188400" y="866500"/>
            <a:ext cx="3878100" cy="71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600">
                <a:latin typeface="Calibri"/>
                <a:ea typeface="Calibri"/>
                <a:cs typeface="Calibri"/>
                <a:sym typeface="Calibri"/>
              </a:rPr>
              <a:t>Does participation in science help people to connect to and care about the places where they live?</a:t>
            </a:r>
            <a:endParaRPr sz="3600">
              <a:latin typeface="Calibri"/>
              <a:ea typeface="Calibri"/>
              <a:cs typeface="Calibri"/>
              <a:sym typeface="Calibri"/>
            </a:endParaRPr>
          </a:p>
        </p:txBody>
      </p:sp>
      <p:pic>
        <p:nvPicPr>
          <p:cNvPr id="129" name="Google Shape;129;p23"/>
          <p:cNvPicPr preferRelativeResize="0"/>
          <p:nvPr/>
        </p:nvPicPr>
        <p:blipFill>
          <a:blip r:embed="rId3">
            <a:alphaModFix/>
          </a:blip>
          <a:stretch>
            <a:fillRect/>
          </a:stretch>
        </p:blipFill>
        <p:spPr>
          <a:xfrm>
            <a:off x="141850" y="1388050"/>
            <a:ext cx="4761275" cy="35709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2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US"/>
              <a:t>Some assumptions I’m making in this course</a:t>
            </a:r>
            <a:endParaRPr sz="3600"/>
          </a:p>
        </p:txBody>
      </p:sp>
      <p:sp>
        <p:nvSpPr>
          <p:cNvPr id="135" name="Google Shape;135;p24"/>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p>
            <a:pPr indent="-381000" lvl="0" marL="457200" rtl="0" algn="l">
              <a:spcBef>
                <a:spcPts val="0"/>
              </a:spcBef>
              <a:spcAft>
                <a:spcPts val="0"/>
              </a:spcAft>
              <a:buSzPts val="2400"/>
              <a:buAutoNum type="arabicPeriod"/>
            </a:pPr>
            <a:r>
              <a:rPr lang="en-US"/>
              <a:t>We’re all interested in research not just for research’s sake, but because we want to use research as a tool to have impact for the real world</a:t>
            </a:r>
            <a:endParaRPr/>
          </a:p>
          <a:p>
            <a:pPr indent="-381000" lvl="0" marL="457200" rtl="0" algn="l">
              <a:spcBef>
                <a:spcPts val="0"/>
              </a:spcBef>
              <a:spcAft>
                <a:spcPts val="0"/>
              </a:spcAft>
              <a:buSzPts val="2400"/>
              <a:buAutoNum type="arabicPeriod"/>
            </a:pPr>
            <a:r>
              <a:rPr lang="en-US"/>
              <a:t>We understand that there are many technical skills involved in learning to do research (e.g. creating a good survey), but that the research-to-policy journal requires thinking about research as more of a </a:t>
            </a:r>
            <a:r>
              <a:rPr i="1" lang="en-US"/>
              <a:t>process</a:t>
            </a:r>
            <a:r>
              <a:rPr lang="en-US"/>
              <a:t> than a recipe for a good “product”</a:t>
            </a:r>
            <a:endParaRPr/>
          </a:p>
          <a:p>
            <a:pPr indent="-381000" lvl="0" marL="457200" rtl="0" algn="l">
              <a:spcBef>
                <a:spcPts val="0"/>
              </a:spcBef>
              <a:spcAft>
                <a:spcPts val="0"/>
              </a:spcAft>
              <a:buSzPts val="2400"/>
              <a:buAutoNum type="arabicPeriod"/>
            </a:pPr>
            <a:r>
              <a:rPr lang="en-US"/>
              <a:t>Learning to be a researcher is a lifelong process - this course will help you learn how to learn, but you will need to develop additional skills during the completion of your capstone projects</a:t>
            </a:r>
            <a:endParaRPr/>
          </a:p>
          <a:p>
            <a:pPr indent="0" lvl="0" marL="914400" rtl="0" algn="l">
              <a:spcBef>
                <a:spcPts val="64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