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y="6858000" cx="9144000"/>
  <p:notesSz cx="6858000" cy="9144000"/>
  <p:embeddedFontLst>
    <p:embeddedFont>
      <p:font typeface="Tahoma"/>
      <p:regular r:id="rId33"/>
      <p:bold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Tahoma-regular.fntdata"/><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12" Type="http://schemas.openxmlformats.org/officeDocument/2006/relationships/slide" Target="slides/slide7.xml"/><Relationship Id="rId34" Type="http://schemas.openxmlformats.org/officeDocument/2006/relationships/font" Target="fonts/Tahoma-bold.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4" name="Google Shape;4;n"/>
          <p:cNvSpPr/>
          <p:nvPr>
            <p:ph idx="2" type="sldImg"/>
          </p:nvPr>
        </p:nvSpPr>
        <p:spPr>
          <a:xfrm>
            <a:off x="1149350" y="692150"/>
            <a:ext cx="4559300" cy="3416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5" name="Google Shape;5;n"/>
          <p:cNvSpPr txBox="1"/>
          <p:nvPr/>
        </p:nvSpPr>
        <p:spPr>
          <a:xfrm>
            <a:off x="6391275" y="8750300"/>
            <a:ext cx="396875" cy="301625"/>
          </a:xfrm>
          <a:prstGeom prst="rect">
            <a:avLst/>
          </a:prstGeom>
          <a:noFill/>
          <a:ln>
            <a:noFill/>
          </a:ln>
        </p:spPr>
        <p:txBody>
          <a:bodyPr anchorCtr="0" anchor="ctr" bIns="44450" lIns="90475" spcFirstLastPara="1" rIns="90475" wrap="square" tIns="4445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1" lang="en-US" sz="14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59" name="Google Shape;59;p1:notes"/>
          <p:cNvSpPr/>
          <p:nvPr>
            <p:ph idx="2" type="sldImg"/>
          </p:nvPr>
        </p:nvSpPr>
        <p:spPr>
          <a:xfrm>
            <a:off x="1149350" y="692150"/>
            <a:ext cx="4559300" cy="34163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9:notes"/>
          <p:cNvSpPr/>
          <p:nvPr>
            <p:ph idx="2" type="sldImg"/>
          </p:nvPr>
        </p:nvSpPr>
        <p:spPr>
          <a:xfrm>
            <a:off x="1150937" y="692150"/>
            <a:ext cx="4556100" cy="34164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4" name="Google Shape;124;p9: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17: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1" name="Google Shape;131;p17: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979021c9fa_2_36: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138" name="Google Shape;138;g979021c9fa_2_36: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18: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4" name="Google Shape;144;p18: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2: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1" name="Google Shape;151;p12: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5: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9" name="Google Shape;159;p15: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6: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7" name="Google Shape;167;p16: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979021c9fa_2_46: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174" name="Google Shape;174;g979021c9fa_2_46: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979021c9fa_2_41: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181" name="Google Shape;181;g979021c9fa_2_41: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979021c9fa_2_54: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187" name="Google Shape;187;g979021c9fa_2_54: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979021c9fa_0_160: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66" name="Google Shape;66;g979021c9fa_0_160: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9: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3" name="Google Shape;193;p19: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0: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9" name="Google Shape;199;p20: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21: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6" name="Google Shape;206;p21: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22: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3" name="Google Shape;213;p22: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23: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0" name="Google Shape;220;p23: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24: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7" name="Google Shape;227;p24: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25: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3" name="Google Shape;233;p25: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6392e47c39_0_0: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239" name="Google Shape;239;g36392e47c39_0_0: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979021c9fa_2_70: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72" name="Google Shape;72;g979021c9fa_2_70: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979021c9fa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77" name="Google Shape;77;g979021c9fa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8" name="Google Shape;78;g979021c9fa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 main point here is that coding data for quantitative purposes is very different encoding it for qualitative purposes</a:t>
            </a:r>
            <a:endParaRPr/>
          </a:p>
          <a:p>
            <a:pPr indent="0" lvl="0" marL="0" marR="0" rtl="0" algn="l">
              <a:lnSpc>
                <a:spcPct val="80000"/>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a:p>
            <a:pPr indent="0" lvl="0" marL="0" marR="0" rtl="0" algn="l">
              <a:lnSpc>
                <a:spcPct val="80000"/>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These points are under contention by researchers.</a:t>
            </a:r>
            <a:br>
              <a:rPr b="0" i="0" lang="en-US" sz="900" u="none" cap="none" strike="noStrike">
                <a:solidFill>
                  <a:schemeClr val="dk1"/>
                </a:solidFill>
                <a:latin typeface="Calibri"/>
                <a:ea typeface="Calibri"/>
                <a:cs typeface="Calibri"/>
                <a:sym typeface="Calibri"/>
              </a:rPr>
            </a:br>
            <a:endParaRPr b="0" i="0" sz="900" u="none" cap="none" strike="noStrike">
              <a:solidFill>
                <a:schemeClr val="dk1"/>
              </a:solidFill>
              <a:latin typeface="Calibri"/>
              <a:ea typeface="Calibri"/>
              <a:cs typeface="Calibri"/>
              <a:sym typeface="Calibri"/>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Quantitative research involves explaining a phenomenon based on numerical evidence.</a:t>
            </a:r>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For example, X is faster than Y so X must be better.</a:t>
            </a:r>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Qualitative research involves explaining a phenomenon through words.</a:t>
            </a:r>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For example, using a description of a real world act or process.</a:t>
            </a:r>
            <a:endParaRPr/>
          </a:p>
          <a:p>
            <a:pPr indent="0" lvl="0" marL="0" marR="0" rtl="0" algn="l">
              <a:lnSpc>
                <a:spcPct val="80000"/>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Quantitative is objective: it is undistorted by emotion or personal bias; based on observable phenomenon.</a:t>
            </a:r>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Qualitative is subjective: it is influenced by personal opinion, the creativity of the researcher to ask the right questions and see the right actions.</a:t>
            </a:r>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You need to understand what your biases are ahead of time and understand how they will affect the results.</a:t>
            </a:r>
            <a:endParaRPr/>
          </a:p>
          <a:p>
            <a:pPr indent="0" lvl="0" marL="0" marR="0" rtl="0" algn="l">
              <a:lnSpc>
                <a:spcPct val="80000"/>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Quantitative relies on deductive reasoning where you will start with a hypothesis or principle and attempt to prove/disprove it.</a:t>
            </a:r>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Qualitative relies on inductive reasoning in which general principles are derived from particular facts or instances.  You don’t start with a hypothesis.  You start by observing small samples and drawing larger conclusions about populations as a whole from these observations.</a:t>
            </a:r>
            <a:endParaRPr/>
          </a:p>
          <a:p>
            <a:pPr indent="0" lvl="0" marL="0" marR="0" rtl="0" algn="l">
              <a:lnSpc>
                <a:spcPct val="80000"/>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Quantitative relies on collecting data first then analysis it to get objective results.</a:t>
            </a:r>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Qualitative relies on collecting data, analyzing it, refining the research method and questions, and then repeating the process.</a:t>
            </a:r>
            <a:endParaRPr/>
          </a:p>
          <a:p>
            <a:pPr indent="0" lvl="0" marL="0" marR="0" rtl="0" algn="l">
              <a:lnSpc>
                <a:spcPct val="80000"/>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Quantitative gives you cause and effect relationships.</a:t>
            </a:r>
            <a:endParaRPr/>
          </a:p>
          <a:p>
            <a:pPr indent="0" lvl="0" marL="0" marR="0" rtl="0" algn="l">
              <a:lnSpc>
                <a:spcPct val="80000"/>
              </a:lnSpc>
              <a:spcBef>
                <a:spcPts val="0"/>
              </a:spcBef>
              <a:spcAft>
                <a:spcPts val="0"/>
              </a:spcAft>
              <a:buNone/>
            </a:pPr>
            <a:r>
              <a:rPr b="0" i="0" lang="en-US" sz="900" u="none" cap="none" strike="noStrike">
                <a:solidFill>
                  <a:schemeClr val="dk1"/>
                </a:solidFill>
                <a:latin typeface="Calibri"/>
                <a:ea typeface="Calibri"/>
                <a:cs typeface="Calibri"/>
                <a:sym typeface="Calibri"/>
              </a:rPr>
              <a:t>Qualitative gives you meanings and descriptions of phenomena.</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979021c9fa_0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g979021c9fa_0_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 in qualitative research researchers are assumed to be subjective, so the way that we deal with this is that we try to make our subjectivity as explicit as possible. This is why in qualitative social science PhD dissertations, students are often required to include a methods chapter that describes the positionality of the researcher in relation to the research</a:t>
            </a:r>
            <a:endParaRPr b="0" i="0" sz="1200" u="none" cap="none" strike="noStrike">
              <a:solidFill>
                <a:schemeClr val="dk1"/>
              </a:solidFill>
              <a:latin typeface="Calibri"/>
              <a:ea typeface="Calibri"/>
              <a:cs typeface="Calibri"/>
              <a:sym typeface="Calibri"/>
            </a:endParaRPr>
          </a:p>
        </p:txBody>
      </p:sp>
      <p:sp>
        <p:nvSpPr>
          <p:cNvPr id="94" name="Google Shape;94;g979021c9fa_0_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979021c9fa_2_1: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Clr>
                <a:schemeClr val="dk1"/>
              </a:buClr>
              <a:buSzPts val="1100"/>
              <a:buFont typeface="Arial"/>
              <a:buNone/>
            </a:pPr>
            <a:r>
              <a:rPr lang="en-US"/>
              <a:t>Answer questions</a:t>
            </a:r>
            <a:endParaRPr/>
          </a:p>
          <a:p>
            <a:pPr indent="0" lvl="0" marL="0" rtl="0" algn="l">
              <a:spcBef>
                <a:spcPts val="0"/>
              </a:spcBef>
              <a:spcAft>
                <a:spcPts val="0"/>
              </a:spcAft>
              <a:buClr>
                <a:schemeClr val="dk1"/>
              </a:buClr>
              <a:buSzPts val="1100"/>
              <a:buFont typeface="Arial"/>
              <a:buNone/>
            </a:pPr>
            <a:r>
              <a:rPr lang="en-US"/>
              <a:t>– How often? To what extent?</a:t>
            </a:r>
            <a:endParaRPr/>
          </a:p>
          <a:p>
            <a:pPr indent="0" lvl="0" marL="0" rtl="0" algn="l">
              <a:spcBef>
                <a:spcPts val="0"/>
              </a:spcBef>
              <a:spcAft>
                <a:spcPts val="0"/>
              </a:spcAft>
              <a:buClr>
                <a:schemeClr val="dk1"/>
              </a:buClr>
              <a:buSzPts val="1100"/>
              <a:buFont typeface="Arial"/>
              <a:buNone/>
            </a:pPr>
            <a:r>
              <a:rPr lang="en-US"/>
              <a:t>– How much? How many ... but cannot answer questions on – Why? how? In what way?</a:t>
            </a:r>
            <a:endParaRPr/>
          </a:p>
          <a:p>
            <a:pPr indent="0" lvl="0" marL="0" rtl="0" algn="l">
              <a:spcBef>
                <a:spcPts val="0"/>
              </a:spcBef>
              <a:spcAft>
                <a:spcPts val="0"/>
              </a:spcAft>
              <a:buNone/>
            </a:pPr>
            <a:r>
              <a:t/>
            </a:r>
            <a:endParaRPr/>
          </a:p>
        </p:txBody>
      </p:sp>
      <p:sp>
        <p:nvSpPr>
          <p:cNvPr id="100" name="Google Shape;100;g979021c9fa_2_1: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979021c9fa_2_7: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106" name="Google Shape;106;g979021c9fa_2_7: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979021c9fa_2_30:notes"/>
          <p:cNvSpPr txBox="1"/>
          <p:nvPr>
            <p:ph idx="1" type="body"/>
          </p:nvPr>
        </p:nvSpPr>
        <p:spPr>
          <a:xfrm>
            <a:off x="914400" y="4343400"/>
            <a:ext cx="5029200" cy="4114800"/>
          </a:xfrm>
          <a:prstGeom prst="rect">
            <a:avLst/>
          </a:prstGeom>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
        <p:nvSpPr>
          <p:cNvPr id="112" name="Google Shape;112;g979021c9fa_2_30:notes"/>
          <p:cNvSpPr/>
          <p:nvPr>
            <p:ph idx="2" type="sldImg"/>
          </p:nvPr>
        </p:nvSpPr>
        <p:spPr>
          <a:xfrm>
            <a:off x="1149350" y="692150"/>
            <a:ext cx="4559400" cy="3416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14:notes"/>
          <p:cNvSpPr/>
          <p:nvPr>
            <p:ph idx="2" type="sldImg"/>
          </p:nvPr>
        </p:nvSpPr>
        <p:spPr>
          <a:xfrm>
            <a:off x="1150937" y="692150"/>
            <a:ext cx="4556125" cy="341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8" name="Google Shape;118;p14:notes"/>
          <p:cNvSpPr txBox="1"/>
          <p:nvPr>
            <p:ph idx="1" type="body"/>
          </p:nvPr>
        </p:nvSpPr>
        <p:spPr>
          <a:xfrm>
            <a:off x="914400" y="4343400"/>
            <a:ext cx="5029200" cy="4114800"/>
          </a:xfrm>
          <a:prstGeom prst="rect">
            <a:avLst/>
          </a:prstGeom>
          <a:noFill/>
          <a:ln>
            <a:noFill/>
          </a:ln>
        </p:spPr>
        <p:txBody>
          <a:bodyPr anchorCtr="0" anchor="t" bIns="44450" lIns="90475" spcFirstLastPara="1" rIns="90475" wrap="square" tIns="44450">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2" name="Google Shape;12;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5" name="Shape 45"/>
        <p:cNvGrpSpPr/>
        <p:nvPr/>
      </p:nvGrpSpPr>
      <p:grpSpPr>
        <a:xfrm>
          <a:off x="0" y="0"/>
          <a:ext cx="0" cy="0"/>
          <a:chOff x="0" y="0"/>
          <a:chExt cx="0" cy="0"/>
        </a:xfrm>
      </p:grpSpPr>
      <p:sp>
        <p:nvSpPr>
          <p:cNvPr id="46" name="Google Shape;46;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7" name="Google Shape;47;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8" name="Google Shape;48;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
        <p:nvSpPr>
          <p:cNvPr id="50" name="Google Shape;50;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1" name="Shape 51"/>
        <p:cNvGrpSpPr/>
        <p:nvPr/>
      </p:nvGrpSpPr>
      <p:grpSpPr>
        <a:xfrm>
          <a:off x="0" y="0"/>
          <a:ext cx="0" cy="0"/>
          <a:chOff x="0" y="0"/>
          <a:chExt cx="0" cy="0"/>
        </a:xfrm>
      </p:grpSpPr>
      <p:sp>
        <p:nvSpPr>
          <p:cNvPr id="52" name="Google Shape;52;p13"/>
          <p:cNvSpPr txBox="1"/>
          <p:nvPr>
            <p:ph type="title"/>
          </p:nvPr>
        </p:nvSpPr>
        <p:spPr>
          <a:xfrm>
            <a:off x="1150937" y="617537"/>
            <a:ext cx="7793100" cy="11430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4000"/>
              <a:buNone/>
              <a:defRPr sz="4000"/>
            </a:lvl1pPr>
            <a:lvl2pPr lvl="1" rtl="0" algn="l">
              <a:spcBef>
                <a:spcPts val="0"/>
              </a:spcBef>
              <a:spcAft>
                <a:spcPts val="0"/>
              </a:spcAft>
              <a:buSzPts val="2800"/>
              <a:buNone/>
              <a:defRPr/>
            </a:lvl2pPr>
            <a:lvl3pPr lvl="2" rtl="0" algn="l">
              <a:spcBef>
                <a:spcPts val="0"/>
              </a:spcBef>
              <a:spcAft>
                <a:spcPts val="0"/>
              </a:spcAft>
              <a:buSzPts val="2800"/>
              <a:buNone/>
              <a:defRPr/>
            </a:lvl3pPr>
            <a:lvl4pPr lvl="3" rtl="0" algn="l">
              <a:spcBef>
                <a:spcPts val="0"/>
              </a:spcBef>
              <a:spcAft>
                <a:spcPts val="0"/>
              </a:spcAft>
              <a:buSzPts val="2800"/>
              <a:buNone/>
              <a:defRPr/>
            </a:lvl4pPr>
            <a:lvl5pPr lvl="4" rtl="0" algn="l">
              <a:spcBef>
                <a:spcPts val="0"/>
              </a:spcBef>
              <a:spcAft>
                <a:spcPts val="0"/>
              </a:spcAft>
              <a:buSzPts val="2800"/>
              <a:buNone/>
              <a:defRPr/>
            </a:lvl5pPr>
            <a:lvl6pPr lvl="5" rtl="0" algn="l">
              <a:spcBef>
                <a:spcPts val="0"/>
              </a:spcBef>
              <a:spcAft>
                <a:spcPts val="0"/>
              </a:spcAft>
              <a:buSzPts val="2800"/>
              <a:buNone/>
              <a:defRPr/>
            </a:lvl6pPr>
            <a:lvl7pPr lvl="6" rtl="0" algn="l">
              <a:spcBef>
                <a:spcPts val="0"/>
              </a:spcBef>
              <a:spcAft>
                <a:spcPts val="0"/>
              </a:spcAft>
              <a:buSzPts val="2800"/>
              <a:buNone/>
              <a:defRPr/>
            </a:lvl7pPr>
            <a:lvl8pPr lvl="7" rtl="0" algn="l">
              <a:spcBef>
                <a:spcPts val="0"/>
              </a:spcBef>
              <a:spcAft>
                <a:spcPts val="0"/>
              </a:spcAft>
              <a:buSzPts val="2800"/>
              <a:buNone/>
              <a:defRPr/>
            </a:lvl8pPr>
            <a:lvl9pPr lvl="8" rtl="0" algn="l">
              <a:spcBef>
                <a:spcPts val="0"/>
              </a:spcBef>
              <a:spcAft>
                <a:spcPts val="0"/>
              </a:spcAft>
              <a:buSzPts val="2800"/>
              <a:buNone/>
              <a:defRPr/>
            </a:lvl9pPr>
          </a:lstStyle>
          <a:p/>
        </p:txBody>
      </p:sp>
      <p:sp>
        <p:nvSpPr>
          <p:cNvPr id="53" name="Google Shape;53;p13"/>
          <p:cNvSpPr txBox="1"/>
          <p:nvPr>
            <p:ph idx="1" type="body"/>
          </p:nvPr>
        </p:nvSpPr>
        <p:spPr>
          <a:xfrm>
            <a:off x="1182687" y="2017712"/>
            <a:ext cx="7772400" cy="4114800"/>
          </a:xfrm>
          <a:prstGeom prst="rect">
            <a:avLst/>
          </a:prstGeom>
          <a:noFill/>
          <a:ln>
            <a:noFill/>
          </a:ln>
        </p:spPr>
        <p:txBody>
          <a:bodyPr anchorCtr="0" anchor="t" bIns="45700" lIns="91425" spcFirstLastPara="1" rIns="91425" wrap="square" tIns="45700">
            <a:noAutofit/>
          </a:bodyPr>
          <a:lstStyle>
            <a:lvl1pPr indent="-406400" lvl="0" marL="457200" rtl="0" algn="l">
              <a:spcBef>
                <a:spcPts val="360"/>
              </a:spcBef>
              <a:spcAft>
                <a:spcPts val="0"/>
              </a:spcAft>
              <a:buSzPts val="2800"/>
              <a:buChar char="●"/>
              <a:defRPr sz="2800"/>
            </a:lvl1pPr>
            <a:lvl2pPr indent="-406400" lvl="1" marL="914400" rtl="0" algn="l">
              <a:spcBef>
                <a:spcPts val="360"/>
              </a:spcBef>
              <a:spcAft>
                <a:spcPts val="0"/>
              </a:spcAft>
              <a:buSzPts val="2800"/>
              <a:buChar char="○"/>
              <a:defRPr sz="2800"/>
            </a:lvl2pPr>
            <a:lvl3pPr indent="-285750" lvl="2" marL="1371600" rtl="0" algn="l">
              <a:spcBef>
                <a:spcPts val="360"/>
              </a:spcBef>
              <a:spcAft>
                <a:spcPts val="0"/>
              </a:spcAft>
              <a:buSzPts val="900"/>
              <a:buChar char="■"/>
              <a:defRPr/>
            </a:lvl3pPr>
            <a:lvl4pPr indent="-291464" lvl="3" marL="1828800" rtl="0" algn="l">
              <a:spcBef>
                <a:spcPts val="360"/>
              </a:spcBef>
              <a:spcAft>
                <a:spcPts val="0"/>
              </a:spcAft>
              <a:buSzPts val="990"/>
              <a:buChar char="●"/>
              <a:defRPr/>
            </a:lvl4pPr>
            <a:lvl5pPr indent="-285750" lvl="4" marL="2286000" rtl="0" algn="l">
              <a:spcBef>
                <a:spcPts val="360"/>
              </a:spcBef>
              <a:spcAft>
                <a:spcPts val="0"/>
              </a:spcAft>
              <a:buSzPts val="9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1600"/>
              </a:spcBef>
              <a:spcAft>
                <a:spcPts val="0"/>
              </a:spcAft>
              <a:buClr>
                <a:schemeClr val="dk1"/>
              </a:buClr>
              <a:buSzPts val="1800"/>
              <a:buChar char="●"/>
              <a:defRPr/>
            </a:lvl7pPr>
            <a:lvl8pPr indent="-342900" lvl="7" marL="3657600" rtl="0" algn="l">
              <a:lnSpc>
                <a:spcPct val="90000"/>
              </a:lnSpc>
              <a:spcBef>
                <a:spcPts val="1600"/>
              </a:spcBef>
              <a:spcAft>
                <a:spcPts val="0"/>
              </a:spcAft>
              <a:buClr>
                <a:schemeClr val="dk1"/>
              </a:buClr>
              <a:buSzPts val="1800"/>
              <a:buChar char="○"/>
              <a:defRPr/>
            </a:lvl8pPr>
            <a:lvl9pPr indent="-342900" lvl="8" marL="4114800" rtl="0" algn="l">
              <a:lnSpc>
                <a:spcPct val="90000"/>
              </a:lnSpc>
              <a:spcBef>
                <a:spcPts val="1600"/>
              </a:spcBef>
              <a:spcAft>
                <a:spcPts val="1600"/>
              </a:spcAft>
              <a:buClr>
                <a:schemeClr val="dk1"/>
              </a:buClr>
              <a:buSzPts val="1800"/>
              <a:buChar char="■"/>
              <a:defRPr/>
            </a:lvl9pPr>
          </a:lstStyle>
          <a:p/>
        </p:txBody>
      </p:sp>
      <p:sp>
        <p:nvSpPr>
          <p:cNvPr id="54" name="Google Shape;54;p13"/>
          <p:cNvSpPr txBox="1"/>
          <p:nvPr>
            <p:ph idx="10" type="dt"/>
          </p:nvPr>
        </p:nvSpPr>
        <p:spPr>
          <a:xfrm>
            <a:off x="914400" y="6324600"/>
            <a:ext cx="1905000" cy="457200"/>
          </a:xfrm>
          <a:prstGeom prst="rect">
            <a:avLst/>
          </a:prstGeom>
          <a:noFill/>
          <a:ln>
            <a:noFill/>
          </a:ln>
        </p:spPr>
        <p:txBody>
          <a:bodyPr anchorCtr="0" anchor="b"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55" name="Google Shape;55;p13"/>
          <p:cNvSpPr txBox="1"/>
          <p:nvPr>
            <p:ph idx="11" type="ftr"/>
          </p:nvPr>
        </p:nvSpPr>
        <p:spPr>
          <a:xfrm>
            <a:off x="3352800" y="6324600"/>
            <a:ext cx="2895600" cy="457200"/>
          </a:xfrm>
          <a:prstGeom prst="rect">
            <a:avLst/>
          </a:prstGeom>
          <a:noFill/>
          <a:ln>
            <a:noFill/>
          </a:ln>
        </p:spPr>
        <p:txBody>
          <a:bodyPr anchorCtr="0" anchor="b"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56" name="Google Shape;56;p13"/>
          <p:cNvSpPr txBox="1"/>
          <p:nvPr>
            <p:ph idx="12" type="sldNum"/>
          </p:nvPr>
        </p:nvSpPr>
        <p:spPr>
          <a:xfrm>
            <a:off x="6781800" y="6324600"/>
            <a:ext cx="1905000" cy="457200"/>
          </a:xfrm>
          <a:prstGeom prst="rect">
            <a:avLst/>
          </a:prstGeom>
          <a:noFill/>
          <a:ln>
            <a:noFill/>
          </a:ln>
        </p:spPr>
        <p:txBody>
          <a:bodyPr anchorCtr="0" anchor="b" bIns="45700" lIns="91425" spcFirstLastPara="1" rIns="91425" wrap="square" tIns="45700">
            <a:noAutofit/>
          </a:bodyPr>
          <a:lstStyle>
            <a:lvl1pPr indent="0" lvl="0" marL="0" marR="0" rtl="0" algn="r">
              <a:lnSpc>
                <a:spcPct val="100000"/>
              </a:lnSpc>
              <a:spcBef>
                <a:spcPts val="0"/>
              </a:spcBef>
              <a:spcAft>
                <a:spcPts val="0"/>
              </a:spcAft>
              <a:buClr>
                <a:schemeClr val="dk1"/>
              </a:buClr>
              <a:buSzPts val="1400"/>
              <a:buFont typeface="Tahoma"/>
              <a:buNone/>
              <a:defRPr b="0" i="0" sz="1400" u="none">
                <a:solidFill>
                  <a:schemeClr val="dk1"/>
                </a:solidFill>
                <a:latin typeface="Tahoma"/>
                <a:ea typeface="Tahoma"/>
                <a:cs typeface="Tahoma"/>
                <a:sym typeface="Tahoma"/>
              </a:defRPr>
            </a:lvl1pPr>
            <a:lvl2pPr indent="0" lvl="1" marL="0" marR="0" rtl="0" algn="r">
              <a:lnSpc>
                <a:spcPct val="100000"/>
              </a:lnSpc>
              <a:spcBef>
                <a:spcPts val="0"/>
              </a:spcBef>
              <a:spcAft>
                <a:spcPts val="0"/>
              </a:spcAft>
              <a:buClr>
                <a:schemeClr val="dk1"/>
              </a:buClr>
              <a:buSzPts val="1400"/>
              <a:buFont typeface="Tahoma"/>
              <a:buNone/>
              <a:defRPr b="0" i="0" sz="1400" u="none">
                <a:solidFill>
                  <a:schemeClr val="dk1"/>
                </a:solidFill>
                <a:latin typeface="Tahoma"/>
                <a:ea typeface="Tahoma"/>
                <a:cs typeface="Tahoma"/>
                <a:sym typeface="Tahoma"/>
              </a:defRPr>
            </a:lvl2pPr>
            <a:lvl3pPr indent="0" lvl="2" marL="0" marR="0" rtl="0" algn="r">
              <a:lnSpc>
                <a:spcPct val="100000"/>
              </a:lnSpc>
              <a:spcBef>
                <a:spcPts val="0"/>
              </a:spcBef>
              <a:spcAft>
                <a:spcPts val="0"/>
              </a:spcAft>
              <a:buClr>
                <a:schemeClr val="dk1"/>
              </a:buClr>
              <a:buSzPts val="1400"/>
              <a:buFont typeface="Tahoma"/>
              <a:buNone/>
              <a:defRPr b="0" i="0" sz="1400" u="none">
                <a:solidFill>
                  <a:schemeClr val="dk1"/>
                </a:solidFill>
                <a:latin typeface="Tahoma"/>
                <a:ea typeface="Tahoma"/>
                <a:cs typeface="Tahoma"/>
                <a:sym typeface="Tahoma"/>
              </a:defRPr>
            </a:lvl3pPr>
            <a:lvl4pPr indent="0" lvl="3" marL="0" marR="0" rtl="0" algn="r">
              <a:lnSpc>
                <a:spcPct val="100000"/>
              </a:lnSpc>
              <a:spcBef>
                <a:spcPts val="0"/>
              </a:spcBef>
              <a:spcAft>
                <a:spcPts val="0"/>
              </a:spcAft>
              <a:buClr>
                <a:schemeClr val="dk1"/>
              </a:buClr>
              <a:buSzPts val="1400"/>
              <a:buFont typeface="Tahoma"/>
              <a:buNone/>
              <a:defRPr b="0" i="0" sz="1400" u="none">
                <a:solidFill>
                  <a:schemeClr val="dk1"/>
                </a:solidFill>
                <a:latin typeface="Tahoma"/>
                <a:ea typeface="Tahoma"/>
                <a:cs typeface="Tahoma"/>
                <a:sym typeface="Tahoma"/>
              </a:defRPr>
            </a:lvl4pPr>
            <a:lvl5pPr indent="0" lvl="4" marL="0" marR="0" rtl="0" algn="r">
              <a:lnSpc>
                <a:spcPct val="100000"/>
              </a:lnSpc>
              <a:spcBef>
                <a:spcPts val="0"/>
              </a:spcBef>
              <a:spcAft>
                <a:spcPts val="0"/>
              </a:spcAft>
              <a:buClr>
                <a:schemeClr val="dk1"/>
              </a:buClr>
              <a:buSzPts val="1400"/>
              <a:buFont typeface="Tahoma"/>
              <a:buNone/>
              <a:defRPr b="0" i="0" sz="1400" u="none">
                <a:solidFill>
                  <a:schemeClr val="dk1"/>
                </a:solidFill>
                <a:latin typeface="Tahoma"/>
                <a:ea typeface="Tahoma"/>
                <a:cs typeface="Tahoma"/>
                <a:sym typeface="Tahoma"/>
              </a:defRPr>
            </a:lvl5pPr>
            <a:lvl6pPr indent="0" lvl="5" marL="0" marR="0" rtl="0" algn="r">
              <a:lnSpc>
                <a:spcPct val="100000"/>
              </a:lnSpc>
              <a:spcBef>
                <a:spcPts val="0"/>
              </a:spcBef>
              <a:spcAft>
                <a:spcPts val="0"/>
              </a:spcAft>
              <a:buClr>
                <a:schemeClr val="dk1"/>
              </a:buClr>
              <a:buSzPts val="1400"/>
              <a:buFont typeface="Tahoma"/>
              <a:buNone/>
              <a:defRPr b="0" i="0" sz="1400" u="none">
                <a:solidFill>
                  <a:schemeClr val="dk1"/>
                </a:solidFill>
                <a:latin typeface="Tahoma"/>
                <a:ea typeface="Tahoma"/>
                <a:cs typeface="Tahoma"/>
                <a:sym typeface="Tahoma"/>
              </a:defRPr>
            </a:lvl6pPr>
            <a:lvl7pPr indent="0" lvl="6" marL="0" marR="0" rtl="0" algn="r">
              <a:lnSpc>
                <a:spcPct val="100000"/>
              </a:lnSpc>
              <a:spcBef>
                <a:spcPts val="0"/>
              </a:spcBef>
              <a:spcAft>
                <a:spcPts val="0"/>
              </a:spcAft>
              <a:buClr>
                <a:schemeClr val="dk1"/>
              </a:buClr>
              <a:buSzPts val="1400"/>
              <a:buFont typeface="Tahoma"/>
              <a:buNone/>
              <a:defRPr b="0" i="0" sz="1400" u="none">
                <a:solidFill>
                  <a:schemeClr val="dk1"/>
                </a:solidFill>
                <a:latin typeface="Tahoma"/>
                <a:ea typeface="Tahoma"/>
                <a:cs typeface="Tahoma"/>
                <a:sym typeface="Tahoma"/>
              </a:defRPr>
            </a:lvl7pPr>
            <a:lvl8pPr indent="0" lvl="7" marL="0" marR="0" rtl="0" algn="r">
              <a:lnSpc>
                <a:spcPct val="100000"/>
              </a:lnSpc>
              <a:spcBef>
                <a:spcPts val="0"/>
              </a:spcBef>
              <a:spcAft>
                <a:spcPts val="0"/>
              </a:spcAft>
              <a:buClr>
                <a:schemeClr val="dk1"/>
              </a:buClr>
              <a:buSzPts val="1400"/>
              <a:buFont typeface="Tahoma"/>
              <a:buNone/>
              <a:defRPr b="0" i="0" sz="1400" u="none">
                <a:solidFill>
                  <a:schemeClr val="dk1"/>
                </a:solidFill>
                <a:latin typeface="Tahoma"/>
                <a:ea typeface="Tahoma"/>
                <a:cs typeface="Tahoma"/>
                <a:sym typeface="Tahoma"/>
              </a:defRPr>
            </a:lvl8pPr>
            <a:lvl9pPr indent="0" lvl="8" marL="0" marR="0" rtl="0" algn="r">
              <a:lnSpc>
                <a:spcPct val="100000"/>
              </a:lnSpc>
              <a:spcBef>
                <a:spcPts val="0"/>
              </a:spcBef>
              <a:spcAft>
                <a:spcPts val="0"/>
              </a:spcAft>
              <a:buClr>
                <a:schemeClr val="dk1"/>
              </a:buClr>
              <a:buSzPts val="1400"/>
              <a:buFont typeface="Tahoma"/>
              <a:buNone/>
              <a:defRPr b="0" i="0" sz="1400" u="none">
                <a:solidFill>
                  <a:schemeClr val="dk1"/>
                </a:solidFill>
                <a:latin typeface="Tahoma"/>
                <a:ea typeface="Tahoma"/>
                <a:cs typeface="Tahoma"/>
                <a:sym typeface="Tahoma"/>
              </a:defRPr>
            </a:lvl9pPr>
          </a:lstStyle>
          <a:p>
            <a:pPr indent="0" lvl="0" marL="0" rtl="0" algn="r">
              <a:spcBef>
                <a:spcPts val="0"/>
              </a:spcBef>
              <a:spcAft>
                <a:spcPts val="0"/>
              </a:spcAft>
              <a:buNone/>
            </a:pPr>
            <a:fld id="{00000000-1234-1234-1234-123412341234}" type="slidenum">
              <a:rPr lang="en-US"/>
              <a:t>‹#›</a:t>
            </a:fld>
            <a:endParaRPr sz="1000">
              <a:solidFill>
                <a:schemeClr val="dk2"/>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 name="Shape 14"/>
        <p:cNvGrpSpPr/>
        <p:nvPr/>
      </p:nvGrpSpPr>
      <p:grpSpPr>
        <a:xfrm>
          <a:off x="0" y="0"/>
          <a:ext cx="0" cy="0"/>
          <a:chOff x="0" y="0"/>
          <a:chExt cx="0" cy="0"/>
        </a:xfrm>
      </p:grpSpPr>
      <p:sp>
        <p:nvSpPr>
          <p:cNvPr id="15" name="Google Shape;15;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6" name="Google Shape;16;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9" name="Google Shape;19;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406400" lvl="0" marL="457200">
              <a:spcBef>
                <a:spcPts val="0"/>
              </a:spcBef>
              <a:spcAft>
                <a:spcPts val="0"/>
              </a:spcAft>
              <a:buSzPts val="2800"/>
              <a:buChar char="●"/>
              <a:defRPr sz="2800"/>
            </a:lvl1pPr>
            <a:lvl2pPr indent="-406400" lvl="1" marL="914400">
              <a:spcBef>
                <a:spcPts val="1600"/>
              </a:spcBef>
              <a:spcAft>
                <a:spcPts val="0"/>
              </a:spcAft>
              <a:buSzPts val="2800"/>
              <a:buChar char="○"/>
              <a:defRPr sz="2800"/>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0" name="Google Shape;20;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3" name="Google Shape;23;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 name="Google Shape;25;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 name="Google Shape;28;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1" name="Google Shape;31;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3" name="Shape 33"/>
        <p:cNvGrpSpPr/>
        <p:nvPr/>
      </p:nvGrpSpPr>
      <p:grpSpPr>
        <a:xfrm>
          <a:off x="0" y="0"/>
          <a:ext cx="0" cy="0"/>
          <a:chOff x="0" y="0"/>
          <a:chExt cx="0" cy="0"/>
        </a:xfrm>
      </p:grpSpPr>
      <p:sp>
        <p:nvSpPr>
          <p:cNvPr id="34" name="Google Shape;34;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5" name="Google Shape;35;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9" name="Google Shape;39;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0" name="Google Shape;40;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1" name="Google Shape;41;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2" name="Shape 42"/>
        <p:cNvGrpSpPr/>
        <p:nvPr/>
      </p:nvGrpSpPr>
      <p:grpSpPr>
        <a:xfrm>
          <a:off x="0" y="0"/>
          <a:ext cx="0" cy="0"/>
          <a:chOff x="0" y="0"/>
          <a:chExt cx="0" cy="0"/>
        </a:xfrm>
      </p:grpSpPr>
      <p:sp>
        <p:nvSpPr>
          <p:cNvPr id="43" name="Google Shape;43;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4" name="Google Shape;44;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 name="Shape 6"/>
        <p:cNvGrpSpPr/>
        <p:nvPr/>
      </p:nvGrpSpPr>
      <p:grpSpPr>
        <a:xfrm>
          <a:off x="0" y="0"/>
          <a:ext cx="0" cy="0"/>
          <a:chOff x="0" y="0"/>
          <a:chExt cx="0" cy="0"/>
        </a:xfrm>
      </p:grpSpPr>
      <p:sp>
        <p:nvSpPr>
          <p:cNvPr id="7" name="Google Shape;7;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8" name="Google Shape;8;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9" name="Google Shape;9;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8.jpg"/><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ctrTitle"/>
          </p:nvPr>
        </p:nvSpPr>
        <p:spPr>
          <a:xfrm>
            <a:off x="617700" y="548000"/>
            <a:ext cx="8153400" cy="11430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2"/>
              </a:buClr>
              <a:buSzPts val="6000"/>
              <a:buFont typeface="Tahoma"/>
              <a:buNone/>
            </a:pPr>
            <a:r>
              <a:rPr b="0" i="0" lang="en-US" sz="6000" u="none">
                <a:solidFill>
                  <a:schemeClr val="dk2"/>
                </a:solidFill>
                <a:latin typeface="Tahoma"/>
                <a:ea typeface="Tahoma"/>
                <a:cs typeface="Tahoma"/>
                <a:sym typeface="Tahoma"/>
              </a:rPr>
              <a:t>Qualitative Research</a:t>
            </a:r>
            <a:endParaRPr/>
          </a:p>
        </p:txBody>
      </p:sp>
      <p:pic>
        <p:nvPicPr>
          <p:cNvPr id="62" name="Google Shape;62;p14"/>
          <p:cNvPicPr preferRelativeResize="0"/>
          <p:nvPr/>
        </p:nvPicPr>
        <p:blipFill>
          <a:blip r:embed="rId3">
            <a:alphaModFix/>
          </a:blip>
          <a:stretch>
            <a:fillRect/>
          </a:stretch>
        </p:blipFill>
        <p:spPr>
          <a:xfrm>
            <a:off x="1498075" y="2167650"/>
            <a:ext cx="6571376" cy="3581400"/>
          </a:xfrm>
          <a:prstGeom prst="rect">
            <a:avLst/>
          </a:prstGeom>
          <a:noFill/>
          <a:ln>
            <a:noFill/>
          </a:ln>
        </p:spPr>
      </p:pic>
      <p:sp>
        <p:nvSpPr>
          <p:cNvPr id="63" name="Google Shape;63;p14"/>
          <p:cNvSpPr txBox="1"/>
          <p:nvPr/>
        </p:nvSpPr>
        <p:spPr>
          <a:xfrm>
            <a:off x="1023900" y="5749050"/>
            <a:ext cx="7341000" cy="85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Tahoma"/>
                <a:ea typeface="Tahoma"/>
                <a:cs typeface="Tahoma"/>
                <a:sym typeface="Tahoma"/>
              </a:rPr>
              <a:t>Slides adapted from:  http://www.cpp.edu/~smemerson/nbu-program-eval/trochimppp/Part%203/Qualitative%20Research.ppt.</a:t>
            </a:r>
            <a:endParaRPr>
              <a:latin typeface="Tahoma"/>
              <a:ea typeface="Tahoma"/>
              <a:cs typeface="Tahoma"/>
              <a:sym typeface="Tahom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3"/>
          <p:cNvSpPr txBox="1"/>
          <p:nvPr>
            <p:ph type="title"/>
          </p:nvPr>
        </p:nvSpPr>
        <p:spPr>
          <a:xfrm>
            <a:off x="1150937" y="617537"/>
            <a:ext cx="7793100"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rgbClr val="000000"/>
                </a:solidFill>
                <a:latin typeface="Tahoma"/>
                <a:ea typeface="Tahoma"/>
                <a:cs typeface="Tahoma"/>
                <a:sym typeface="Tahoma"/>
              </a:rPr>
              <a:t>Ethnography</a:t>
            </a:r>
            <a:endParaRPr>
              <a:solidFill>
                <a:srgbClr val="000000"/>
              </a:solidFill>
            </a:endParaRPr>
          </a:p>
        </p:txBody>
      </p:sp>
      <p:sp>
        <p:nvSpPr>
          <p:cNvPr id="127" name="Google Shape;127;p23"/>
          <p:cNvSpPr txBox="1"/>
          <p:nvPr>
            <p:ph idx="1" type="body"/>
          </p:nvPr>
        </p:nvSpPr>
        <p:spPr>
          <a:xfrm>
            <a:off x="120325" y="2017700"/>
            <a:ext cx="4692300" cy="4114800"/>
          </a:xfrm>
          <a:prstGeom prst="rect">
            <a:avLst/>
          </a:prstGeom>
          <a:noFill/>
          <a:ln>
            <a:noFill/>
          </a:ln>
        </p:spPr>
        <p:txBody>
          <a:bodyPr anchorCtr="0" anchor="t" bIns="44450" lIns="90475" spcFirstLastPara="1" rIns="90475" wrap="square" tIns="44450">
            <a:noAutofit/>
          </a:bodyPr>
          <a:lstStyle/>
          <a:p>
            <a:pPr indent="-342900" lvl="0" marL="342900" rtl="0" algn="l">
              <a:lnSpc>
                <a:spcPct val="100000"/>
              </a:lnSpc>
              <a:spcBef>
                <a:spcPts val="0"/>
              </a:spcBef>
              <a:spcAft>
                <a:spcPts val="0"/>
              </a:spcAft>
              <a:buClr>
                <a:schemeClr val="folHlink"/>
              </a:buClr>
              <a:buSzPts val="1680"/>
              <a:buFont typeface="Noto Sans Symbols"/>
              <a:buChar char="■"/>
            </a:pPr>
            <a:r>
              <a:rPr i="0" lang="en-US" sz="2800" u="none">
                <a:solidFill>
                  <a:schemeClr val="dk1"/>
                </a:solidFill>
                <a:latin typeface="Tahoma"/>
                <a:ea typeface="Tahoma"/>
                <a:cs typeface="Tahoma"/>
                <a:sym typeface="Tahoma"/>
              </a:rPr>
              <a:t>Ethnography emphasizes the observation of details of everyday life as they </a:t>
            </a:r>
            <a:r>
              <a:rPr i="0" lang="en-US" sz="2800" u="none">
                <a:solidFill>
                  <a:schemeClr val="hlink"/>
                </a:solidFill>
                <a:latin typeface="Tahoma"/>
                <a:ea typeface="Tahoma"/>
                <a:cs typeface="Tahoma"/>
                <a:sym typeface="Tahoma"/>
              </a:rPr>
              <a:t>naturally unfold</a:t>
            </a:r>
            <a:r>
              <a:rPr i="0" lang="en-US" sz="2800" u="none">
                <a:solidFill>
                  <a:srgbClr val="FAFD00"/>
                </a:solidFill>
                <a:latin typeface="Tahoma"/>
                <a:ea typeface="Tahoma"/>
                <a:cs typeface="Tahoma"/>
                <a:sym typeface="Tahoma"/>
              </a:rPr>
              <a:t> </a:t>
            </a:r>
            <a:r>
              <a:rPr i="0" lang="en-US" sz="2800" u="none">
                <a:solidFill>
                  <a:schemeClr val="dk1"/>
                </a:solidFill>
                <a:latin typeface="Tahoma"/>
                <a:ea typeface="Tahoma"/>
                <a:cs typeface="Tahoma"/>
                <a:sym typeface="Tahoma"/>
              </a:rPr>
              <a:t>in the real world.  </a:t>
            </a:r>
            <a:endParaRPr i="0" sz="2800" u="none">
              <a:solidFill>
                <a:schemeClr val="dk1"/>
              </a:solidFill>
              <a:latin typeface="Tahoma"/>
              <a:ea typeface="Tahoma"/>
              <a:cs typeface="Tahoma"/>
              <a:sym typeface="Tahoma"/>
            </a:endParaRPr>
          </a:p>
          <a:p>
            <a:pPr indent="-342900" lvl="0" marL="342900" rtl="0" algn="l">
              <a:lnSpc>
                <a:spcPct val="100000"/>
              </a:lnSpc>
              <a:spcBef>
                <a:spcPts val="560"/>
              </a:spcBef>
              <a:spcAft>
                <a:spcPts val="0"/>
              </a:spcAft>
              <a:buClr>
                <a:schemeClr val="folHlink"/>
              </a:buClr>
              <a:buSzPts val="1680"/>
              <a:buFont typeface="Noto Sans Symbols"/>
              <a:buChar char="■"/>
            </a:pPr>
            <a:r>
              <a:rPr i="0" lang="en-US" sz="2800" u="none">
                <a:solidFill>
                  <a:schemeClr val="dk1"/>
                </a:solidFill>
                <a:latin typeface="Tahoma"/>
                <a:ea typeface="Tahoma"/>
                <a:cs typeface="Tahoma"/>
                <a:sym typeface="Tahoma"/>
              </a:rPr>
              <a:t>Ethnography is a method of describing a culture or society. This is primarily used in </a:t>
            </a:r>
            <a:r>
              <a:rPr i="0" lang="en-US" sz="2800" u="none">
                <a:solidFill>
                  <a:schemeClr val="hlink"/>
                </a:solidFill>
                <a:latin typeface="Tahoma"/>
                <a:ea typeface="Tahoma"/>
                <a:cs typeface="Tahoma"/>
                <a:sym typeface="Tahoma"/>
              </a:rPr>
              <a:t>anthropological</a:t>
            </a:r>
            <a:r>
              <a:rPr i="0" lang="en-US" sz="2800" u="none">
                <a:solidFill>
                  <a:schemeClr val="dk1"/>
                </a:solidFill>
                <a:latin typeface="Tahoma"/>
                <a:ea typeface="Tahoma"/>
                <a:cs typeface="Tahoma"/>
                <a:sym typeface="Tahoma"/>
              </a:rPr>
              <a:t> research.</a:t>
            </a:r>
            <a:endParaRPr/>
          </a:p>
        </p:txBody>
      </p:sp>
      <p:pic>
        <p:nvPicPr>
          <p:cNvPr id="128" name="Google Shape;128;p23"/>
          <p:cNvPicPr preferRelativeResize="0"/>
          <p:nvPr/>
        </p:nvPicPr>
        <p:blipFill>
          <a:blip r:embed="rId3">
            <a:alphaModFix/>
          </a:blip>
          <a:stretch>
            <a:fillRect/>
          </a:stretch>
        </p:blipFill>
        <p:spPr>
          <a:xfrm>
            <a:off x="5115724" y="1240726"/>
            <a:ext cx="4028275" cy="53487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7">
                                            <p:txEl>
                                              <p:pRg end="0" st="0"/>
                                            </p:txEl>
                                          </p:spTgt>
                                        </p:tgtEl>
                                        <p:attrNameLst>
                                          <p:attrName>style.visibility</p:attrName>
                                        </p:attrNameLst>
                                      </p:cBhvr>
                                      <p:to>
                                        <p:strVal val="visible"/>
                                      </p:to>
                                    </p:set>
                                    <p:anim calcmode="lin" valueType="num">
                                      <p:cBhvr additive="base">
                                        <p:cTn dur="500"/>
                                        <p:tgtEl>
                                          <p:spTgt spid="127">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7">
                                            <p:txEl>
                                              <p:pRg end="1" st="1"/>
                                            </p:txEl>
                                          </p:spTgt>
                                        </p:tgtEl>
                                        <p:attrNameLst>
                                          <p:attrName>style.visibility</p:attrName>
                                        </p:attrNameLst>
                                      </p:cBhvr>
                                      <p:to>
                                        <p:strVal val="visible"/>
                                      </p:to>
                                    </p:set>
                                    <p:anim calcmode="lin" valueType="num">
                                      <p:cBhvr additive="base">
                                        <p:cTn dur="500"/>
                                        <p:tgtEl>
                                          <p:spTgt spid="127">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4"/>
          <p:cNvSpPr txBox="1"/>
          <p:nvPr>
            <p:ph type="title"/>
          </p:nvPr>
        </p:nvSpPr>
        <p:spPr>
          <a:xfrm>
            <a:off x="1150937" y="617537"/>
            <a:ext cx="7793100"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000"/>
              <a:buFont typeface="Tahoma"/>
              <a:buNone/>
            </a:pPr>
            <a:r>
              <a:rPr lang="en-US">
                <a:solidFill>
                  <a:schemeClr val="dk2"/>
                </a:solidFill>
                <a:latin typeface="Tahoma"/>
                <a:ea typeface="Tahoma"/>
                <a:cs typeface="Tahoma"/>
                <a:sym typeface="Tahoma"/>
              </a:rPr>
              <a:t>Interviews</a:t>
            </a:r>
            <a:endParaRPr/>
          </a:p>
        </p:txBody>
      </p:sp>
      <p:sp>
        <p:nvSpPr>
          <p:cNvPr id="134" name="Google Shape;134;p24"/>
          <p:cNvSpPr txBox="1"/>
          <p:nvPr>
            <p:ph idx="1" type="body"/>
          </p:nvPr>
        </p:nvSpPr>
        <p:spPr>
          <a:xfrm>
            <a:off x="114879" y="1927475"/>
            <a:ext cx="5299200" cy="4114800"/>
          </a:xfrm>
          <a:prstGeom prst="rect">
            <a:avLst/>
          </a:prstGeom>
          <a:noFill/>
          <a:ln>
            <a:noFill/>
          </a:ln>
        </p:spPr>
        <p:txBody>
          <a:bodyPr anchorCtr="0" anchor="t" bIns="44450" lIns="90475" spcFirstLastPara="1" rIns="90475" wrap="square" tIns="44450">
            <a:noAutofit/>
          </a:bodyPr>
          <a:lstStyle/>
          <a:p>
            <a:pPr indent="-342900" lvl="0" marL="342900" rtl="0" algn="l">
              <a:lnSpc>
                <a:spcPct val="90000"/>
              </a:lnSpc>
              <a:spcBef>
                <a:spcPts val="560"/>
              </a:spcBef>
              <a:spcAft>
                <a:spcPts val="0"/>
              </a:spcAft>
              <a:buClr>
                <a:schemeClr val="folHlink"/>
              </a:buClr>
              <a:buSzPts val="1680"/>
              <a:buFont typeface="Noto Sans Symbols"/>
              <a:buChar char="■"/>
            </a:pPr>
            <a:r>
              <a:rPr lang="en-US">
                <a:solidFill>
                  <a:schemeClr val="dk1"/>
                </a:solidFill>
                <a:latin typeface="Tahoma"/>
                <a:ea typeface="Tahoma"/>
                <a:cs typeface="Tahoma"/>
                <a:sym typeface="Tahoma"/>
              </a:rPr>
              <a:t>Series of open ended questions</a:t>
            </a:r>
            <a:endParaRPr>
              <a:solidFill>
                <a:schemeClr val="dk1"/>
              </a:solidFill>
              <a:latin typeface="Tahoma"/>
              <a:ea typeface="Tahoma"/>
              <a:cs typeface="Tahoma"/>
              <a:sym typeface="Tahoma"/>
            </a:endParaRPr>
          </a:p>
          <a:p>
            <a:pPr indent="-342900" lvl="0" marL="342900" rtl="0" algn="l">
              <a:lnSpc>
                <a:spcPct val="90000"/>
              </a:lnSpc>
              <a:spcBef>
                <a:spcPts val="560"/>
              </a:spcBef>
              <a:spcAft>
                <a:spcPts val="0"/>
              </a:spcAft>
              <a:buClr>
                <a:schemeClr val="folHlink"/>
              </a:buClr>
              <a:buSzPts val="1680"/>
              <a:buFont typeface="Noto Sans Symbols"/>
              <a:buChar char="■"/>
            </a:pPr>
            <a:r>
              <a:rPr lang="en-US">
                <a:solidFill>
                  <a:schemeClr val="dk1"/>
                </a:solidFill>
                <a:latin typeface="Tahoma"/>
                <a:ea typeface="Tahoma"/>
                <a:cs typeface="Tahoma"/>
                <a:sym typeface="Tahoma"/>
              </a:rPr>
              <a:t>Provide opportunities to both researchers and respondents to discuss certain topics in more details</a:t>
            </a:r>
            <a:endParaRPr>
              <a:solidFill>
                <a:schemeClr val="dk1"/>
              </a:solidFill>
              <a:latin typeface="Tahoma"/>
              <a:ea typeface="Tahoma"/>
              <a:cs typeface="Tahoma"/>
              <a:sym typeface="Tahoma"/>
            </a:endParaRPr>
          </a:p>
          <a:p>
            <a:pPr indent="-414019" lvl="0" marL="342900" rtl="0" algn="l">
              <a:lnSpc>
                <a:spcPct val="90000"/>
              </a:lnSpc>
              <a:spcBef>
                <a:spcPts val="560"/>
              </a:spcBef>
              <a:spcAft>
                <a:spcPts val="0"/>
              </a:spcAft>
              <a:buClr>
                <a:schemeClr val="dk1"/>
              </a:buClr>
              <a:buSzPts val="2800"/>
              <a:buFont typeface="Tahoma"/>
              <a:buChar char="■"/>
            </a:pPr>
            <a:r>
              <a:rPr lang="en-US">
                <a:solidFill>
                  <a:schemeClr val="dk1"/>
                </a:solidFill>
                <a:latin typeface="Tahoma"/>
                <a:ea typeface="Tahoma"/>
                <a:cs typeface="Tahoma"/>
                <a:sym typeface="Tahoma"/>
              </a:rPr>
              <a:t>Qualitative interviews should be fairly informal</a:t>
            </a:r>
            <a:endParaRPr>
              <a:solidFill>
                <a:schemeClr val="dk1"/>
              </a:solidFill>
              <a:latin typeface="Tahoma"/>
              <a:ea typeface="Tahoma"/>
              <a:cs typeface="Tahoma"/>
              <a:sym typeface="Tahoma"/>
            </a:endParaRPr>
          </a:p>
          <a:p>
            <a:pPr indent="-414019" lvl="0" marL="342900" rtl="0" algn="l">
              <a:lnSpc>
                <a:spcPct val="90000"/>
              </a:lnSpc>
              <a:spcBef>
                <a:spcPts val="560"/>
              </a:spcBef>
              <a:spcAft>
                <a:spcPts val="0"/>
              </a:spcAft>
              <a:buClr>
                <a:schemeClr val="dk1"/>
              </a:buClr>
              <a:buSzPts val="2800"/>
              <a:buFont typeface="Tahoma"/>
              <a:buChar char="■"/>
            </a:pPr>
            <a:r>
              <a:rPr lang="en-US">
                <a:solidFill>
                  <a:schemeClr val="dk1"/>
                </a:solidFill>
                <a:latin typeface="Tahoma"/>
                <a:ea typeface="Tahoma"/>
                <a:cs typeface="Tahoma"/>
                <a:sym typeface="Tahoma"/>
              </a:rPr>
              <a:t>Require careful consideration and preparation</a:t>
            </a:r>
            <a:endParaRPr>
              <a:solidFill>
                <a:schemeClr val="dk1"/>
              </a:solidFill>
              <a:latin typeface="Tahoma"/>
              <a:ea typeface="Tahoma"/>
              <a:cs typeface="Tahoma"/>
              <a:sym typeface="Tahoma"/>
            </a:endParaRPr>
          </a:p>
          <a:p>
            <a:pPr indent="0" lvl="0" marL="0" rtl="0" algn="l">
              <a:lnSpc>
                <a:spcPct val="90000"/>
              </a:lnSpc>
              <a:spcBef>
                <a:spcPts val="560"/>
              </a:spcBef>
              <a:spcAft>
                <a:spcPts val="0"/>
              </a:spcAft>
              <a:buNone/>
            </a:pPr>
            <a:r>
              <a:t/>
            </a:r>
            <a:endParaRPr>
              <a:solidFill>
                <a:schemeClr val="dk1"/>
              </a:solidFill>
              <a:latin typeface="Tahoma"/>
              <a:ea typeface="Tahoma"/>
              <a:cs typeface="Tahoma"/>
              <a:sym typeface="Tahoma"/>
            </a:endParaRPr>
          </a:p>
        </p:txBody>
      </p:sp>
      <p:pic>
        <p:nvPicPr>
          <p:cNvPr id="135" name="Google Shape;135;p24"/>
          <p:cNvPicPr preferRelativeResize="0"/>
          <p:nvPr/>
        </p:nvPicPr>
        <p:blipFill>
          <a:blip r:embed="rId3">
            <a:alphaModFix/>
          </a:blip>
          <a:stretch>
            <a:fillRect/>
          </a:stretch>
        </p:blipFill>
        <p:spPr>
          <a:xfrm>
            <a:off x="5528796" y="2808621"/>
            <a:ext cx="3458051" cy="19438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34">
                                            <p:txEl>
                                              <p:pRg end="0" st="0"/>
                                            </p:txEl>
                                          </p:spTgt>
                                        </p:tgtEl>
                                        <p:attrNameLst>
                                          <p:attrName>style.visibility</p:attrName>
                                        </p:attrNameLst>
                                      </p:cBhvr>
                                      <p:to>
                                        <p:strVal val="visible"/>
                                      </p:to>
                                    </p:set>
                                    <p:anim calcmode="lin" valueType="num">
                                      <p:cBhvr additive="base">
                                        <p:cTn dur="500"/>
                                        <p:tgtEl>
                                          <p:spTgt spid="134">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34">
                                            <p:txEl>
                                              <p:pRg end="1" st="1"/>
                                            </p:txEl>
                                          </p:spTgt>
                                        </p:tgtEl>
                                        <p:attrNameLst>
                                          <p:attrName>style.visibility</p:attrName>
                                        </p:attrNameLst>
                                      </p:cBhvr>
                                      <p:to>
                                        <p:strVal val="visible"/>
                                      </p:to>
                                    </p:set>
                                    <p:anim calcmode="lin" valueType="num">
                                      <p:cBhvr additive="base">
                                        <p:cTn dur="500"/>
                                        <p:tgtEl>
                                          <p:spTgt spid="134">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34">
                                            <p:txEl>
                                              <p:pRg end="2" st="2"/>
                                            </p:txEl>
                                          </p:spTgt>
                                        </p:tgtEl>
                                        <p:attrNameLst>
                                          <p:attrName>style.visibility</p:attrName>
                                        </p:attrNameLst>
                                      </p:cBhvr>
                                      <p:to>
                                        <p:strVal val="visible"/>
                                      </p:to>
                                    </p:set>
                                    <p:anim calcmode="lin" valueType="num">
                                      <p:cBhvr additive="base">
                                        <p:cTn dur="500"/>
                                        <p:tgtEl>
                                          <p:spTgt spid="134">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34">
                                            <p:txEl>
                                              <p:pRg end="3" st="3"/>
                                            </p:txEl>
                                          </p:spTgt>
                                        </p:tgtEl>
                                        <p:attrNameLst>
                                          <p:attrName>style.visibility</p:attrName>
                                        </p:attrNameLst>
                                      </p:cBhvr>
                                      <p:to>
                                        <p:strVal val="visible"/>
                                      </p:to>
                                    </p:set>
                                    <p:anim calcmode="lin" valueType="num">
                                      <p:cBhvr additive="base">
                                        <p:cTn dur="500"/>
                                        <p:tgtEl>
                                          <p:spTgt spid="134">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34">
                                            <p:txEl>
                                              <p:pRg end="4" st="4"/>
                                            </p:txEl>
                                          </p:spTgt>
                                        </p:tgtEl>
                                        <p:attrNameLst>
                                          <p:attrName>style.visibility</p:attrName>
                                        </p:attrNameLst>
                                      </p:cBhvr>
                                      <p:to>
                                        <p:strVal val="visible"/>
                                      </p:to>
                                    </p:set>
                                    <p:anim calcmode="lin" valueType="num">
                                      <p:cBhvr additive="base">
                                        <p:cTn dur="500"/>
                                        <p:tgtEl>
                                          <p:spTgt spid="134">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5"/>
          <p:cNvSpPr txBox="1"/>
          <p:nvPr>
            <p:ph type="title"/>
          </p:nvPr>
        </p:nvSpPr>
        <p:spPr>
          <a:xfrm>
            <a:off x="504237" y="196437"/>
            <a:ext cx="7793100" cy="11430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Focus groups</a:t>
            </a:r>
            <a:endParaRPr/>
          </a:p>
        </p:txBody>
      </p:sp>
      <p:sp>
        <p:nvSpPr>
          <p:cNvPr id="141" name="Google Shape;141;p25"/>
          <p:cNvSpPr txBox="1"/>
          <p:nvPr>
            <p:ph idx="1" type="body"/>
          </p:nvPr>
        </p:nvSpPr>
        <p:spPr>
          <a:xfrm>
            <a:off x="225600" y="1684425"/>
            <a:ext cx="8729400" cy="4448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US"/>
              <a:t>Collect information from groups of people rather than a series of individuals; Useful when: </a:t>
            </a:r>
            <a:endParaRPr/>
          </a:p>
          <a:p>
            <a:pPr indent="0" lvl="0" marL="0" rtl="0" algn="l">
              <a:spcBef>
                <a:spcPts val="360"/>
              </a:spcBef>
              <a:spcAft>
                <a:spcPts val="0"/>
              </a:spcAft>
              <a:buNone/>
            </a:pPr>
            <a:r>
              <a:rPr lang="en-US"/>
              <a:t>– Resources are limited</a:t>
            </a:r>
            <a:endParaRPr/>
          </a:p>
          <a:p>
            <a:pPr indent="0" lvl="0" marL="0" rtl="0" algn="l">
              <a:spcBef>
                <a:spcPts val="360"/>
              </a:spcBef>
              <a:spcAft>
                <a:spcPts val="0"/>
              </a:spcAft>
              <a:buNone/>
            </a:pPr>
            <a:r>
              <a:rPr lang="en-US"/>
              <a:t>– To identify a number of individuals who share a common factor</a:t>
            </a:r>
            <a:endParaRPr/>
          </a:p>
          <a:p>
            <a:pPr indent="0" lvl="0" marL="0" rtl="0" algn="l">
              <a:spcBef>
                <a:spcPts val="360"/>
              </a:spcBef>
              <a:spcAft>
                <a:spcPts val="0"/>
              </a:spcAft>
              <a:buNone/>
            </a:pPr>
            <a:r>
              <a:rPr lang="en-US"/>
              <a:t>– It is desirable to collect the views of several people within the population sub group</a:t>
            </a:r>
            <a:endParaRPr/>
          </a:p>
          <a:p>
            <a:pPr indent="0" lvl="0" marL="0" rtl="0" algn="l">
              <a:spcBef>
                <a:spcPts val="360"/>
              </a:spcBef>
              <a:spcAft>
                <a:spcPts val="0"/>
              </a:spcAft>
              <a:buNone/>
            </a:pPr>
            <a:r>
              <a:rPr lang="en-US"/>
              <a:t>– Group interaction among participants has the potential for greater insights to be developed</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6"/>
          <p:cNvSpPr txBox="1"/>
          <p:nvPr>
            <p:ph type="title"/>
          </p:nvPr>
        </p:nvSpPr>
        <p:spPr>
          <a:xfrm>
            <a:off x="345212" y="160337"/>
            <a:ext cx="7793100"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rgbClr val="000000"/>
                </a:solidFill>
                <a:latin typeface="Tahoma"/>
                <a:ea typeface="Tahoma"/>
                <a:cs typeface="Tahoma"/>
                <a:sym typeface="Tahoma"/>
              </a:rPr>
              <a:t>Case Studies</a:t>
            </a:r>
            <a:endParaRPr>
              <a:solidFill>
                <a:srgbClr val="000000"/>
              </a:solidFill>
            </a:endParaRPr>
          </a:p>
        </p:txBody>
      </p:sp>
      <p:sp>
        <p:nvSpPr>
          <p:cNvPr id="147" name="Google Shape;147;p26"/>
          <p:cNvSpPr txBox="1"/>
          <p:nvPr>
            <p:ph idx="1" type="body"/>
          </p:nvPr>
        </p:nvSpPr>
        <p:spPr>
          <a:xfrm>
            <a:off x="355525" y="1368600"/>
            <a:ext cx="8367300" cy="4718700"/>
          </a:xfrm>
          <a:prstGeom prst="rect">
            <a:avLst/>
          </a:prstGeom>
          <a:noFill/>
          <a:ln>
            <a:noFill/>
          </a:ln>
        </p:spPr>
        <p:txBody>
          <a:bodyPr anchorCtr="0" anchor="t" bIns="44450" lIns="90475" spcFirstLastPara="1" rIns="90475" wrap="square" tIns="44450">
            <a:noAutofit/>
          </a:bodyPr>
          <a:lstStyle/>
          <a:p>
            <a:pPr indent="-429260" lvl="0" marL="342900" rtl="0" algn="l">
              <a:lnSpc>
                <a:spcPct val="90000"/>
              </a:lnSpc>
              <a:spcBef>
                <a:spcPts val="0"/>
              </a:spcBef>
              <a:spcAft>
                <a:spcPts val="0"/>
              </a:spcAft>
              <a:buClr>
                <a:srgbClr val="666666"/>
              </a:buClr>
              <a:buSzPts val="2800"/>
              <a:buChar char="■"/>
            </a:pPr>
            <a:r>
              <a:rPr i="0" lang="en-US" u="none">
                <a:solidFill>
                  <a:srgbClr val="666666"/>
                </a:solidFill>
              </a:rPr>
              <a:t>A particular case study may be the focus of any of the previously mentioned field strategies.</a:t>
            </a:r>
            <a:endParaRPr>
              <a:solidFill>
                <a:srgbClr val="666666"/>
              </a:solidFill>
            </a:endParaRPr>
          </a:p>
          <a:p>
            <a:pPr indent="-251459" lvl="0" marL="342900" rtl="0" algn="l">
              <a:lnSpc>
                <a:spcPct val="90000"/>
              </a:lnSpc>
              <a:spcBef>
                <a:spcPts val="480"/>
              </a:spcBef>
              <a:spcAft>
                <a:spcPts val="0"/>
              </a:spcAft>
              <a:buClr>
                <a:schemeClr val="folHlink"/>
              </a:buClr>
              <a:buSzPts val="1440"/>
              <a:buFont typeface="Noto Sans Symbols"/>
              <a:buNone/>
            </a:pPr>
            <a:r>
              <a:t/>
            </a:r>
            <a:endParaRPr i="0" u="none">
              <a:solidFill>
                <a:srgbClr val="666666"/>
              </a:solidFill>
            </a:endParaRPr>
          </a:p>
          <a:p>
            <a:pPr indent="-429260" lvl="0" marL="342900" rtl="0" algn="l">
              <a:lnSpc>
                <a:spcPct val="90000"/>
              </a:lnSpc>
              <a:spcBef>
                <a:spcPts val="480"/>
              </a:spcBef>
              <a:spcAft>
                <a:spcPts val="0"/>
              </a:spcAft>
              <a:buClr>
                <a:srgbClr val="666666"/>
              </a:buClr>
              <a:buSzPts val="2800"/>
              <a:buChar char="■"/>
            </a:pPr>
            <a:r>
              <a:rPr i="0" lang="en-US" u="none">
                <a:solidFill>
                  <a:srgbClr val="666666"/>
                </a:solidFill>
              </a:rPr>
              <a:t>The case study is important in qualitative research, especially in areas where exceptions are being studied.</a:t>
            </a:r>
            <a:endParaRPr>
              <a:solidFill>
                <a:srgbClr val="666666"/>
              </a:solidFill>
            </a:endParaRPr>
          </a:p>
          <a:p>
            <a:pPr indent="-342900" lvl="0" marL="342900" rtl="0" algn="l">
              <a:lnSpc>
                <a:spcPct val="90000"/>
              </a:lnSpc>
              <a:spcBef>
                <a:spcPts val="480"/>
              </a:spcBef>
              <a:spcAft>
                <a:spcPts val="0"/>
              </a:spcAft>
              <a:buSzPts val="1440"/>
              <a:buNone/>
            </a:pPr>
            <a:r>
              <a:t/>
            </a:r>
            <a:endParaRPr i="0" u="none">
              <a:solidFill>
                <a:srgbClr val="666666"/>
              </a:solidFill>
            </a:endParaRPr>
          </a:p>
          <a:p>
            <a:pPr indent="-429260" lvl="0" marL="342900" rtl="0" algn="l">
              <a:lnSpc>
                <a:spcPct val="90000"/>
              </a:lnSpc>
              <a:spcBef>
                <a:spcPts val="480"/>
              </a:spcBef>
              <a:spcAft>
                <a:spcPts val="0"/>
              </a:spcAft>
              <a:buClr>
                <a:srgbClr val="666666"/>
              </a:buClr>
              <a:buSzPts val="2800"/>
              <a:buChar char="■"/>
            </a:pPr>
            <a:r>
              <a:rPr i="0" lang="en-US" u="none">
                <a:solidFill>
                  <a:srgbClr val="666666"/>
                </a:solidFill>
              </a:rPr>
              <a:t>Example: A </a:t>
            </a:r>
            <a:r>
              <a:rPr lang="en-US">
                <a:solidFill>
                  <a:srgbClr val="666666"/>
                </a:solidFill>
              </a:rPr>
              <a:t>community garden</a:t>
            </a:r>
            <a:r>
              <a:rPr i="0" lang="en-US" u="none">
                <a:solidFill>
                  <a:srgbClr val="666666"/>
                </a:solidFill>
              </a:rPr>
              <a:t> </a:t>
            </a:r>
            <a:r>
              <a:rPr lang="en-US">
                <a:solidFill>
                  <a:srgbClr val="666666"/>
                </a:solidFill>
              </a:rPr>
              <a:t>program has been initiated to provide members of a retirement community with access to the garden - study seeks to understand impact of program from perspective of elderly participants</a:t>
            </a:r>
            <a:r>
              <a:rPr i="0" lang="en-US" u="none">
                <a:solidFill>
                  <a:srgbClr val="666666"/>
                </a:solidFill>
              </a:rPr>
              <a:t>. </a:t>
            </a:r>
            <a:endParaRPr>
              <a:solidFill>
                <a:srgbClr val="666666"/>
              </a:solidFill>
            </a:endParaRPr>
          </a:p>
        </p:txBody>
      </p:sp>
      <p:pic>
        <p:nvPicPr>
          <p:cNvPr id="148" name="Google Shape;148;p26"/>
          <p:cNvPicPr preferRelativeResize="0"/>
          <p:nvPr/>
        </p:nvPicPr>
        <p:blipFill rotWithShape="1">
          <a:blip r:embed="rId3">
            <a:alphaModFix/>
          </a:blip>
          <a:srcRect b="0" l="0" r="0" t="0"/>
          <a:stretch/>
        </p:blipFill>
        <p:spPr>
          <a:xfrm>
            <a:off x="4495800" y="3352800"/>
            <a:ext cx="152400" cy="1524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47">
                                            <p:txEl>
                                              <p:pRg end="0" st="0"/>
                                            </p:txEl>
                                          </p:spTgt>
                                        </p:tgtEl>
                                        <p:attrNameLst>
                                          <p:attrName>style.visibility</p:attrName>
                                        </p:attrNameLst>
                                      </p:cBhvr>
                                      <p:to>
                                        <p:strVal val="visible"/>
                                      </p:to>
                                    </p:set>
                                    <p:anim calcmode="lin" valueType="num">
                                      <p:cBhvr additive="base">
                                        <p:cTn dur="500"/>
                                        <p:tgtEl>
                                          <p:spTgt spid="147">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47">
                                            <p:txEl>
                                              <p:pRg end="1" st="1"/>
                                            </p:txEl>
                                          </p:spTgt>
                                        </p:tgtEl>
                                        <p:attrNameLst>
                                          <p:attrName>style.visibility</p:attrName>
                                        </p:attrNameLst>
                                      </p:cBhvr>
                                      <p:to>
                                        <p:strVal val="visible"/>
                                      </p:to>
                                    </p:set>
                                    <p:anim calcmode="lin" valueType="num">
                                      <p:cBhvr additive="base">
                                        <p:cTn dur="500"/>
                                        <p:tgtEl>
                                          <p:spTgt spid="147">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47">
                                            <p:txEl>
                                              <p:pRg end="2" st="2"/>
                                            </p:txEl>
                                          </p:spTgt>
                                        </p:tgtEl>
                                        <p:attrNameLst>
                                          <p:attrName>style.visibility</p:attrName>
                                        </p:attrNameLst>
                                      </p:cBhvr>
                                      <p:to>
                                        <p:strVal val="visible"/>
                                      </p:to>
                                    </p:set>
                                    <p:anim calcmode="lin" valueType="num">
                                      <p:cBhvr additive="base">
                                        <p:cTn dur="500"/>
                                        <p:tgtEl>
                                          <p:spTgt spid="147">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47">
                                            <p:txEl>
                                              <p:pRg end="3" st="3"/>
                                            </p:txEl>
                                          </p:spTgt>
                                        </p:tgtEl>
                                        <p:attrNameLst>
                                          <p:attrName>style.visibility</p:attrName>
                                        </p:attrNameLst>
                                      </p:cBhvr>
                                      <p:to>
                                        <p:strVal val="visible"/>
                                      </p:to>
                                    </p:set>
                                    <p:anim calcmode="lin" valueType="num">
                                      <p:cBhvr additive="base">
                                        <p:cTn dur="500"/>
                                        <p:tgtEl>
                                          <p:spTgt spid="147">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47">
                                            <p:txEl>
                                              <p:pRg end="4" st="4"/>
                                            </p:txEl>
                                          </p:spTgt>
                                        </p:tgtEl>
                                        <p:attrNameLst>
                                          <p:attrName>style.visibility</p:attrName>
                                        </p:attrNameLst>
                                      </p:cBhvr>
                                      <p:to>
                                        <p:strVal val="visible"/>
                                      </p:to>
                                    </p:set>
                                    <p:anim calcmode="lin" valueType="num">
                                      <p:cBhvr additive="base">
                                        <p:cTn dur="500"/>
                                        <p:tgtEl>
                                          <p:spTgt spid="147">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7"/>
          <p:cNvSpPr txBox="1"/>
          <p:nvPr>
            <p:ph type="title"/>
          </p:nvPr>
        </p:nvSpPr>
        <p:spPr>
          <a:xfrm>
            <a:off x="504237" y="226512"/>
            <a:ext cx="7793100"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chemeClr val="dk2"/>
                </a:solidFill>
                <a:latin typeface="Tahoma"/>
                <a:ea typeface="Tahoma"/>
                <a:cs typeface="Tahoma"/>
                <a:sym typeface="Tahoma"/>
              </a:rPr>
              <a:t>Field Research</a:t>
            </a:r>
            <a:endParaRPr/>
          </a:p>
        </p:txBody>
      </p:sp>
      <p:sp>
        <p:nvSpPr>
          <p:cNvPr id="154" name="Google Shape;154;p27"/>
          <p:cNvSpPr txBox="1"/>
          <p:nvPr>
            <p:ph idx="1" type="body"/>
          </p:nvPr>
        </p:nvSpPr>
        <p:spPr>
          <a:xfrm>
            <a:off x="210550" y="1521900"/>
            <a:ext cx="5295900" cy="4610700"/>
          </a:xfrm>
          <a:prstGeom prst="rect">
            <a:avLst/>
          </a:prstGeom>
          <a:noFill/>
          <a:ln>
            <a:noFill/>
          </a:ln>
        </p:spPr>
        <p:txBody>
          <a:bodyPr anchorCtr="0" anchor="t" bIns="44450" lIns="90475" spcFirstLastPara="1" rIns="90475" wrap="square" tIns="44450">
            <a:noAutofit/>
          </a:bodyPr>
          <a:lstStyle/>
          <a:p>
            <a:pPr indent="-342900" lvl="0" marL="342900" rtl="0" algn="l">
              <a:lnSpc>
                <a:spcPct val="90000"/>
              </a:lnSpc>
              <a:spcBef>
                <a:spcPts val="0"/>
              </a:spcBef>
              <a:spcAft>
                <a:spcPts val="0"/>
              </a:spcAft>
              <a:buClr>
                <a:schemeClr val="folHlink"/>
              </a:buClr>
              <a:buSzPts val="1680"/>
              <a:buChar char="■"/>
            </a:pPr>
            <a:r>
              <a:rPr i="0" lang="en-US" sz="2800" u="none">
                <a:solidFill>
                  <a:schemeClr val="dk1"/>
                </a:solidFill>
              </a:rPr>
              <a:t>Field research is a general term that refers to a group of methodologies used by researchers in making qualitative inquiries.</a:t>
            </a:r>
            <a:endParaRPr i="0" sz="2800" u="none">
              <a:solidFill>
                <a:schemeClr val="dk1"/>
              </a:solidFill>
            </a:endParaRPr>
          </a:p>
          <a:p>
            <a:pPr indent="-342900" lvl="0" marL="342900" rtl="0" algn="l">
              <a:lnSpc>
                <a:spcPct val="90000"/>
              </a:lnSpc>
              <a:spcBef>
                <a:spcPts val="560"/>
              </a:spcBef>
              <a:spcAft>
                <a:spcPts val="0"/>
              </a:spcAft>
              <a:buClr>
                <a:schemeClr val="folHlink"/>
              </a:buClr>
              <a:buSzPts val="1680"/>
              <a:buChar char="■"/>
            </a:pPr>
            <a:r>
              <a:rPr i="0" lang="en-US" sz="2800" u="none">
                <a:solidFill>
                  <a:schemeClr val="dk1"/>
                </a:solidFill>
              </a:rPr>
              <a:t>The field researcher goes directly to the social phenomenon under study and observes it as completely as possible. </a:t>
            </a:r>
            <a:endParaRPr i="0" sz="2800" u="none">
              <a:solidFill>
                <a:schemeClr val="dk1"/>
              </a:solidFill>
            </a:endParaRPr>
          </a:p>
          <a:p>
            <a:pPr indent="-414019" lvl="0" marL="342900" rtl="0" algn="l">
              <a:lnSpc>
                <a:spcPct val="90000"/>
              </a:lnSpc>
              <a:spcBef>
                <a:spcPts val="560"/>
              </a:spcBef>
              <a:spcAft>
                <a:spcPts val="0"/>
              </a:spcAft>
              <a:buClr>
                <a:schemeClr val="dk1"/>
              </a:buClr>
              <a:buSzPts val="2800"/>
              <a:buChar char="■"/>
            </a:pPr>
            <a:r>
              <a:rPr lang="en-US">
                <a:solidFill>
                  <a:schemeClr val="dk1"/>
                </a:solidFill>
              </a:rPr>
              <a:t>Such methodologies are especially useful in observing social phenomena over time.</a:t>
            </a:r>
            <a:endParaRPr>
              <a:solidFill>
                <a:schemeClr val="dk1"/>
              </a:solidFill>
            </a:endParaRPr>
          </a:p>
        </p:txBody>
      </p:sp>
      <p:pic>
        <p:nvPicPr>
          <p:cNvPr id="155" name="Google Shape;155;p27"/>
          <p:cNvPicPr preferRelativeResize="0"/>
          <p:nvPr/>
        </p:nvPicPr>
        <p:blipFill>
          <a:blip r:embed="rId3">
            <a:alphaModFix/>
          </a:blip>
          <a:stretch>
            <a:fillRect/>
          </a:stretch>
        </p:blipFill>
        <p:spPr>
          <a:xfrm>
            <a:off x="5506575" y="1521912"/>
            <a:ext cx="3485022" cy="2613766"/>
          </a:xfrm>
          <a:prstGeom prst="rect">
            <a:avLst/>
          </a:prstGeom>
          <a:noFill/>
          <a:ln>
            <a:noFill/>
          </a:ln>
        </p:spPr>
      </p:pic>
      <p:pic>
        <p:nvPicPr>
          <p:cNvPr id="156" name="Google Shape;156;p27"/>
          <p:cNvPicPr preferRelativeResize="0"/>
          <p:nvPr/>
        </p:nvPicPr>
        <p:blipFill>
          <a:blip r:embed="rId4">
            <a:alphaModFix/>
          </a:blip>
          <a:stretch>
            <a:fillRect/>
          </a:stretch>
        </p:blipFill>
        <p:spPr>
          <a:xfrm>
            <a:off x="5506575" y="4288078"/>
            <a:ext cx="3223359" cy="241752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54">
                                            <p:txEl>
                                              <p:pRg end="0" st="0"/>
                                            </p:txEl>
                                          </p:spTgt>
                                        </p:tgtEl>
                                        <p:attrNameLst>
                                          <p:attrName>style.visibility</p:attrName>
                                        </p:attrNameLst>
                                      </p:cBhvr>
                                      <p:to>
                                        <p:strVal val="visible"/>
                                      </p:to>
                                    </p:set>
                                    <p:anim calcmode="lin" valueType="num">
                                      <p:cBhvr additive="base">
                                        <p:cTn dur="500"/>
                                        <p:tgtEl>
                                          <p:spTgt spid="154">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54">
                                            <p:txEl>
                                              <p:pRg end="1" st="1"/>
                                            </p:txEl>
                                          </p:spTgt>
                                        </p:tgtEl>
                                        <p:attrNameLst>
                                          <p:attrName>style.visibility</p:attrName>
                                        </p:attrNameLst>
                                      </p:cBhvr>
                                      <p:to>
                                        <p:strVal val="visible"/>
                                      </p:to>
                                    </p:set>
                                    <p:anim calcmode="lin" valueType="num">
                                      <p:cBhvr additive="base">
                                        <p:cTn dur="500"/>
                                        <p:tgtEl>
                                          <p:spTgt spid="154">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54">
                                            <p:txEl>
                                              <p:pRg end="2" st="2"/>
                                            </p:txEl>
                                          </p:spTgt>
                                        </p:tgtEl>
                                        <p:attrNameLst>
                                          <p:attrName>style.visibility</p:attrName>
                                        </p:attrNameLst>
                                      </p:cBhvr>
                                      <p:to>
                                        <p:strVal val="visible"/>
                                      </p:to>
                                    </p:set>
                                    <p:anim calcmode="lin" valueType="num">
                                      <p:cBhvr additive="base">
                                        <p:cTn dur="500"/>
                                        <p:tgtEl>
                                          <p:spTgt spid="154">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8"/>
          <p:cNvSpPr txBox="1"/>
          <p:nvPr/>
        </p:nvSpPr>
        <p:spPr>
          <a:xfrm>
            <a:off x="1738312" y="2378075"/>
            <a:ext cx="279400" cy="515937"/>
          </a:xfrm>
          <a:prstGeom prst="rect">
            <a:avLst/>
          </a:prstGeom>
          <a:noFill/>
          <a:ln>
            <a:noFill/>
          </a:ln>
        </p:spPr>
        <p:txBody>
          <a:bodyPr anchorCtr="0" anchor="t" bIns="44450" lIns="90475" spcFirstLastPara="1" rIns="90475" wrap="square" tIns="44450">
            <a:noAutofit/>
          </a:bodyPr>
          <a:lstStyle/>
          <a:p>
            <a:pPr indent="0" lvl="0" marL="0" marR="0" rtl="0" algn="l">
              <a:lnSpc>
                <a:spcPct val="100000"/>
              </a:lnSpc>
              <a:spcBef>
                <a:spcPts val="0"/>
              </a:spcBef>
              <a:spcAft>
                <a:spcPts val="0"/>
              </a:spcAft>
              <a:buClr>
                <a:schemeClr val="dk1"/>
              </a:buClr>
              <a:buSzPts val="2800"/>
              <a:buFont typeface="Arial"/>
              <a:buNone/>
            </a:pPr>
            <a:r>
              <a:rPr b="0" i="1" lang="en-US" sz="2800" u="none">
                <a:solidFill>
                  <a:schemeClr val="dk1"/>
                </a:solidFill>
                <a:latin typeface="Arial"/>
                <a:ea typeface="Arial"/>
                <a:cs typeface="Arial"/>
                <a:sym typeface="Arial"/>
              </a:rPr>
              <a:t> </a:t>
            </a:r>
            <a:endParaRPr/>
          </a:p>
        </p:txBody>
      </p:sp>
      <p:sp>
        <p:nvSpPr>
          <p:cNvPr id="162" name="Google Shape;162;p28"/>
          <p:cNvSpPr txBox="1"/>
          <p:nvPr>
            <p:ph type="title"/>
          </p:nvPr>
        </p:nvSpPr>
        <p:spPr>
          <a:xfrm>
            <a:off x="1150937" y="617537"/>
            <a:ext cx="7793100"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chemeClr val="dk2"/>
                </a:solidFill>
                <a:latin typeface="Tahoma"/>
                <a:ea typeface="Tahoma"/>
                <a:cs typeface="Tahoma"/>
                <a:sym typeface="Tahoma"/>
              </a:rPr>
              <a:t>Participant Observation</a:t>
            </a:r>
            <a:endParaRPr/>
          </a:p>
        </p:txBody>
      </p:sp>
      <p:sp>
        <p:nvSpPr>
          <p:cNvPr id="163" name="Google Shape;163;p28"/>
          <p:cNvSpPr txBox="1"/>
          <p:nvPr>
            <p:ph idx="1" type="body"/>
          </p:nvPr>
        </p:nvSpPr>
        <p:spPr>
          <a:xfrm>
            <a:off x="285748" y="2017700"/>
            <a:ext cx="4557000" cy="4114800"/>
          </a:xfrm>
          <a:prstGeom prst="rect">
            <a:avLst/>
          </a:prstGeom>
          <a:noFill/>
          <a:ln>
            <a:noFill/>
          </a:ln>
        </p:spPr>
        <p:txBody>
          <a:bodyPr anchorCtr="0" anchor="t" bIns="44450" lIns="90475" spcFirstLastPara="1" rIns="90475" wrap="square" tIns="44450">
            <a:noAutofit/>
          </a:bodyPr>
          <a:lstStyle/>
          <a:p>
            <a:pPr indent="-398780" lvl="0" marL="342900" rtl="0" algn="l">
              <a:lnSpc>
                <a:spcPct val="90000"/>
              </a:lnSpc>
              <a:spcBef>
                <a:spcPts val="0"/>
              </a:spcBef>
              <a:spcAft>
                <a:spcPts val="0"/>
              </a:spcAft>
              <a:buClr>
                <a:schemeClr val="folHlink"/>
              </a:buClr>
              <a:buSzPts val="2800"/>
              <a:buChar char="■"/>
            </a:pPr>
            <a:r>
              <a:rPr i="0" lang="en-US" u="none">
                <a:solidFill>
                  <a:schemeClr val="hlink"/>
                </a:solidFill>
              </a:rPr>
              <a:t>The researcher literally becomes part of</a:t>
            </a:r>
            <a:r>
              <a:rPr i="0" lang="en-US" u="none">
                <a:solidFill>
                  <a:srgbClr val="FAFD00"/>
                </a:solidFill>
              </a:rPr>
              <a:t> </a:t>
            </a:r>
            <a:r>
              <a:rPr i="0" lang="en-US" u="none">
                <a:solidFill>
                  <a:schemeClr val="dk1"/>
                </a:solidFill>
              </a:rPr>
              <a:t>the observation.</a:t>
            </a:r>
            <a:endParaRPr/>
          </a:p>
          <a:p>
            <a:pPr indent="0" lvl="0" marL="0" rtl="0" algn="l">
              <a:lnSpc>
                <a:spcPct val="90000"/>
              </a:lnSpc>
              <a:spcBef>
                <a:spcPts val="640"/>
              </a:spcBef>
              <a:spcAft>
                <a:spcPts val="0"/>
              </a:spcAft>
              <a:buNone/>
            </a:pPr>
            <a:r>
              <a:rPr i="0" lang="en-US" u="none">
                <a:solidFill>
                  <a:schemeClr val="dk1"/>
                </a:solidFill>
              </a:rPr>
              <a:t>Example: One studying </a:t>
            </a:r>
            <a:r>
              <a:rPr lang="en-US">
                <a:solidFill>
                  <a:schemeClr val="dk1"/>
                </a:solidFill>
              </a:rPr>
              <a:t>behavior of people on public transportation may spend hours riding the subway </a:t>
            </a:r>
            <a:r>
              <a:rPr i="0" lang="en-US" u="none">
                <a:solidFill>
                  <a:schemeClr val="dk1"/>
                </a:solidFill>
              </a:rPr>
              <a:t>in an attempt to gain perspective and possibly subjects for future study. </a:t>
            </a:r>
            <a:endParaRPr/>
          </a:p>
        </p:txBody>
      </p:sp>
      <p:pic>
        <p:nvPicPr>
          <p:cNvPr id="164" name="Google Shape;164;p28"/>
          <p:cNvPicPr preferRelativeResize="0"/>
          <p:nvPr/>
        </p:nvPicPr>
        <p:blipFill>
          <a:blip r:embed="rId3">
            <a:alphaModFix/>
          </a:blip>
          <a:stretch>
            <a:fillRect/>
          </a:stretch>
        </p:blipFill>
        <p:spPr>
          <a:xfrm>
            <a:off x="5067698" y="2213712"/>
            <a:ext cx="3876276" cy="290720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3">
                                            <p:txEl>
                                              <p:pRg end="0" st="0"/>
                                            </p:txEl>
                                          </p:spTgt>
                                        </p:tgtEl>
                                        <p:attrNameLst>
                                          <p:attrName>style.visibility</p:attrName>
                                        </p:attrNameLst>
                                      </p:cBhvr>
                                      <p:to>
                                        <p:strVal val="visible"/>
                                      </p:to>
                                    </p:set>
                                    <p:anim calcmode="lin" valueType="num">
                                      <p:cBhvr additive="base">
                                        <p:cTn dur="500"/>
                                        <p:tgtEl>
                                          <p:spTgt spid="163">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3">
                                            <p:txEl>
                                              <p:pRg end="1" st="1"/>
                                            </p:txEl>
                                          </p:spTgt>
                                        </p:tgtEl>
                                        <p:attrNameLst>
                                          <p:attrName>style.visibility</p:attrName>
                                        </p:attrNameLst>
                                      </p:cBhvr>
                                      <p:to>
                                        <p:strVal val="visible"/>
                                      </p:to>
                                    </p:set>
                                    <p:anim calcmode="lin" valueType="num">
                                      <p:cBhvr additive="base">
                                        <p:cTn dur="500"/>
                                        <p:tgtEl>
                                          <p:spTgt spid="163">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9"/>
          <p:cNvSpPr txBox="1"/>
          <p:nvPr>
            <p:ph type="title"/>
          </p:nvPr>
        </p:nvSpPr>
        <p:spPr>
          <a:xfrm>
            <a:off x="383912" y="256587"/>
            <a:ext cx="7793100"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chemeClr val="dk2"/>
                </a:solidFill>
                <a:latin typeface="Tahoma"/>
                <a:ea typeface="Tahoma"/>
                <a:cs typeface="Tahoma"/>
                <a:sym typeface="Tahoma"/>
              </a:rPr>
              <a:t>Direct Observation</a:t>
            </a:r>
            <a:endParaRPr/>
          </a:p>
        </p:txBody>
      </p:sp>
      <p:sp>
        <p:nvSpPr>
          <p:cNvPr id="170" name="Google Shape;170;p29"/>
          <p:cNvSpPr txBox="1"/>
          <p:nvPr>
            <p:ph idx="1" type="body"/>
          </p:nvPr>
        </p:nvSpPr>
        <p:spPr>
          <a:xfrm>
            <a:off x="-135350" y="1594175"/>
            <a:ext cx="5429100" cy="4538400"/>
          </a:xfrm>
          <a:prstGeom prst="rect">
            <a:avLst/>
          </a:prstGeom>
          <a:noFill/>
          <a:ln>
            <a:noFill/>
          </a:ln>
        </p:spPr>
        <p:txBody>
          <a:bodyPr anchorCtr="0" anchor="t" bIns="44450" lIns="90475" spcFirstLastPara="1" rIns="90475" wrap="square" tIns="44450">
            <a:noAutofit/>
          </a:bodyPr>
          <a:lstStyle/>
          <a:p>
            <a:pPr indent="-421640" lvl="0" marL="342900" rtl="0" algn="l">
              <a:lnSpc>
                <a:spcPct val="100000"/>
              </a:lnSpc>
              <a:spcBef>
                <a:spcPts val="0"/>
              </a:spcBef>
              <a:spcAft>
                <a:spcPts val="0"/>
              </a:spcAft>
              <a:buClr>
                <a:schemeClr val="folHlink"/>
              </a:buClr>
              <a:buSzPts val="2800"/>
              <a:buChar char="■"/>
            </a:pPr>
            <a:r>
              <a:rPr i="0" lang="en-US" u="none">
                <a:solidFill>
                  <a:schemeClr val="dk1"/>
                </a:solidFill>
              </a:rPr>
              <a:t>Direct observation is where the researcher observes the actual </a:t>
            </a:r>
            <a:r>
              <a:rPr i="0" lang="en-US" u="none">
                <a:solidFill>
                  <a:schemeClr val="hlink"/>
                </a:solidFill>
              </a:rPr>
              <a:t>behaviors</a:t>
            </a:r>
            <a:r>
              <a:rPr i="0" lang="en-US" u="none">
                <a:solidFill>
                  <a:schemeClr val="dk1"/>
                </a:solidFill>
              </a:rPr>
              <a:t> of the subjects, instead of relying on what the subjects say about themselves or others say about them.</a:t>
            </a:r>
            <a:endParaRPr/>
          </a:p>
          <a:p>
            <a:pPr indent="-421640" lvl="0" marL="342900" rtl="0" algn="l">
              <a:lnSpc>
                <a:spcPct val="100000"/>
              </a:lnSpc>
              <a:spcBef>
                <a:spcPts val="560"/>
              </a:spcBef>
              <a:spcAft>
                <a:spcPts val="0"/>
              </a:spcAft>
              <a:buClr>
                <a:schemeClr val="folHlink"/>
              </a:buClr>
              <a:buSzPts val="2800"/>
              <a:buChar char="■"/>
            </a:pPr>
            <a:r>
              <a:rPr i="0" lang="en-US" u="none">
                <a:solidFill>
                  <a:schemeClr val="dk1"/>
                </a:solidFill>
              </a:rPr>
              <a:t>Example: </a:t>
            </a:r>
            <a:r>
              <a:rPr lang="en-US">
                <a:solidFill>
                  <a:schemeClr val="dk1"/>
                </a:solidFill>
              </a:rPr>
              <a:t>One studying behavior of people throwing out garbage in cafeteria to get perspective on whether people recycle or compost, etc.</a:t>
            </a:r>
            <a:r>
              <a:rPr i="0" lang="en-US" u="none">
                <a:solidFill>
                  <a:schemeClr val="dk1"/>
                </a:solidFill>
              </a:rPr>
              <a:t> </a:t>
            </a:r>
            <a:endParaRPr/>
          </a:p>
        </p:txBody>
      </p:sp>
      <p:pic>
        <p:nvPicPr>
          <p:cNvPr id="171" name="Google Shape;171;p29"/>
          <p:cNvPicPr preferRelativeResize="0"/>
          <p:nvPr/>
        </p:nvPicPr>
        <p:blipFill>
          <a:blip r:embed="rId3">
            <a:alphaModFix/>
          </a:blip>
          <a:stretch>
            <a:fillRect/>
          </a:stretch>
        </p:blipFill>
        <p:spPr>
          <a:xfrm>
            <a:off x="5594700" y="1822701"/>
            <a:ext cx="3442025" cy="22870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70">
                                            <p:txEl>
                                              <p:pRg end="0" st="0"/>
                                            </p:txEl>
                                          </p:spTgt>
                                        </p:tgtEl>
                                        <p:attrNameLst>
                                          <p:attrName>style.visibility</p:attrName>
                                        </p:attrNameLst>
                                      </p:cBhvr>
                                      <p:to>
                                        <p:strVal val="visible"/>
                                      </p:to>
                                    </p:set>
                                    <p:anim calcmode="lin" valueType="num">
                                      <p:cBhvr additive="base">
                                        <p:cTn dur="500"/>
                                        <p:tgtEl>
                                          <p:spTgt spid="170">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70">
                                            <p:txEl>
                                              <p:pRg end="1" st="1"/>
                                            </p:txEl>
                                          </p:spTgt>
                                        </p:tgtEl>
                                        <p:attrNameLst>
                                          <p:attrName>style.visibility</p:attrName>
                                        </p:attrNameLst>
                                      </p:cBhvr>
                                      <p:to>
                                        <p:strVal val="visible"/>
                                      </p:to>
                                    </p:set>
                                    <p:anim calcmode="lin" valueType="num">
                                      <p:cBhvr additive="base">
                                        <p:cTn dur="500"/>
                                        <p:tgtEl>
                                          <p:spTgt spid="170">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0"/>
          <p:cNvSpPr txBox="1"/>
          <p:nvPr>
            <p:ph type="title"/>
          </p:nvPr>
        </p:nvSpPr>
        <p:spPr>
          <a:xfrm>
            <a:off x="1150937" y="617537"/>
            <a:ext cx="7793100" cy="11430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Observation tools and techniques</a:t>
            </a:r>
            <a:endParaRPr/>
          </a:p>
        </p:txBody>
      </p:sp>
      <p:sp>
        <p:nvSpPr>
          <p:cNvPr id="177" name="Google Shape;177;p30"/>
          <p:cNvSpPr txBox="1"/>
          <p:nvPr>
            <p:ph idx="1" type="body"/>
          </p:nvPr>
        </p:nvSpPr>
        <p:spPr>
          <a:xfrm>
            <a:off x="325430" y="1987625"/>
            <a:ext cx="42465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US"/>
              <a:t>-Written observations (field notes - may miss things)</a:t>
            </a:r>
            <a:endParaRPr/>
          </a:p>
          <a:p>
            <a:pPr indent="0" lvl="0" marL="0" rtl="0" algn="l">
              <a:spcBef>
                <a:spcPts val="360"/>
              </a:spcBef>
              <a:spcAft>
                <a:spcPts val="0"/>
              </a:spcAft>
              <a:buNone/>
            </a:pPr>
            <a:r>
              <a:rPr lang="en-US"/>
              <a:t>-Video </a:t>
            </a:r>
            <a:endParaRPr/>
          </a:p>
          <a:p>
            <a:pPr indent="0" lvl="0" marL="0" rtl="0" algn="l">
              <a:spcBef>
                <a:spcPts val="360"/>
              </a:spcBef>
              <a:spcAft>
                <a:spcPts val="0"/>
              </a:spcAft>
              <a:buNone/>
            </a:pPr>
            <a:r>
              <a:rPr lang="en-US"/>
              <a:t>-Photographic</a:t>
            </a:r>
            <a:endParaRPr/>
          </a:p>
          <a:p>
            <a:pPr indent="0" lvl="0" marL="0" rtl="0" algn="l">
              <a:spcBef>
                <a:spcPts val="360"/>
              </a:spcBef>
              <a:spcAft>
                <a:spcPts val="0"/>
              </a:spcAft>
              <a:buNone/>
            </a:pPr>
            <a:r>
              <a:rPr lang="en-US"/>
              <a:t>-Written documents</a:t>
            </a:r>
            <a:endParaRPr/>
          </a:p>
        </p:txBody>
      </p:sp>
      <p:pic>
        <p:nvPicPr>
          <p:cNvPr id="178" name="Google Shape;178;p30"/>
          <p:cNvPicPr preferRelativeResize="0"/>
          <p:nvPr/>
        </p:nvPicPr>
        <p:blipFill>
          <a:blip r:embed="rId3">
            <a:alphaModFix/>
          </a:blip>
          <a:stretch>
            <a:fillRect/>
          </a:stretch>
        </p:blipFill>
        <p:spPr>
          <a:xfrm>
            <a:off x="5008230" y="2424287"/>
            <a:ext cx="3830969" cy="287322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1"/>
          <p:cNvSpPr txBox="1"/>
          <p:nvPr>
            <p:ph type="title"/>
          </p:nvPr>
        </p:nvSpPr>
        <p:spPr>
          <a:xfrm>
            <a:off x="1150937" y="617537"/>
            <a:ext cx="7793100" cy="11430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Handling qualitative research</a:t>
            </a:r>
            <a:endParaRPr/>
          </a:p>
        </p:txBody>
      </p:sp>
      <p:sp>
        <p:nvSpPr>
          <p:cNvPr id="184" name="Google Shape;184;p31"/>
          <p:cNvSpPr txBox="1"/>
          <p:nvPr>
            <p:ph idx="1" type="body"/>
          </p:nvPr>
        </p:nvSpPr>
        <p:spPr>
          <a:xfrm>
            <a:off x="511349" y="2017700"/>
            <a:ext cx="84438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US"/>
              <a:t>-</a:t>
            </a:r>
            <a:r>
              <a:rPr lang="en-US"/>
              <a:t>Recording VS. note taking</a:t>
            </a:r>
            <a:endParaRPr/>
          </a:p>
          <a:p>
            <a:pPr indent="0" lvl="0" marL="0" rtl="0" algn="l">
              <a:spcBef>
                <a:spcPts val="360"/>
              </a:spcBef>
              <a:spcAft>
                <a:spcPts val="0"/>
              </a:spcAft>
              <a:buNone/>
            </a:pPr>
            <a:r>
              <a:rPr lang="en-US"/>
              <a:t>-Transcribing vs. tape analysis (Who should do transcribing?)</a:t>
            </a:r>
            <a:endParaRPr/>
          </a:p>
          <a:p>
            <a:pPr indent="0" lvl="0" marL="0" rtl="0" algn="l">
              <a:spcBef>
                <a:spcPts val="360"/>
              </a:spcBef>
              <a:spcAft>
                <a:spcPts val="0"/>
              </a:spcAft>
              <a:buNone/>
            </a:pPr>
            <a:r>
              <a:rPr lang="en-US"/>
              <a:t>-Constant comparative analysis: data collection and data analysis occur on ongoing basis</a:t>
            </a:r>
            <a:endParaRPr/>
          </a:p>
          <a:p>
            <a:pPr indent="0" lvl="0" marL="0" rtl="0" algn="l">
              <a:spcBef>
                <a:spcPts val="360"/>
              </a:spcBef>
              <a:spcAft>
                <a:spcPts val="0"/>
              </a:spcAft>
              <a:buNone/>
            </a:pPr>
            <a:r>
              <a:rPr lang="en-US" sz="2200"/>
              <a:t>– Each interview is analyzed before other interview take place</a:t>
            </a:r>
            <a:endParaRPr sz="2200"/>
          </a:p>
          <a:p>
            <a:pPr indent="0" lvl="0" marL="0" rtl="0" algn="l">
              <a:spcBef>
                <a:spcPts val="360"/>
              </a:spcBef>
              <a:spcAft>
                <a:spcPts val="0"/>
              </a:spcAft>
              <a:buClr>
                <a:schemeClr val="dk1"/>
              </a:buClr>
              <a:buSzPts val="1100"/>
              <a:buFont typeface="Arial"/>
              <a:buNone/>
            </a:pPr>
            <a:r>
              <a:rPr lang="en-US" sz="2200"/>
              <a:t>– Finding of first interview is incorporated in the following one</a:t>
            </a:r>
            <a:endParaRPr sz="2200"/>
          </a:p>
          <a:p>
            <a:pPr indent="0" lvl="0" marL="0" rtl="0" algn="l">
              <a:spcBef>
                <a:spcPts val="360"/>
              </a:spcBef>
              <a:spcAft>
                <a:spcPts val="0"/>
              </a:spcAft>
              <a:buClr>
                <a:schemeClr val="dk1"/>
              </a:buClr>
              <a:buSzPts val="1100"/>
              <a:buFont typeface="Arial"/>
              <a:buNone/>
            </a:pPr>
            <a:r>
              <a:rPr lang="en-US" sz="2200"/>
              <a:t>– Later interviews might be completely different from the initial ones</a:t>
            </a:r>
            <a:endParaRPr sz="2200"/>
          </a:p>
          <a:p>
            <a:pPr indent="0" lvl="0" marL="0" rtl="0" algn="l">
              <a:spcBef>
                <a:spcPts val="36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2"/>
          <p:cNvSpPr txBox="1"/>
          <p:nvPr>
            <p:ph type="title"/>
          </p:nvPr>
        </p:nvSpPr>
        <p:spPr>
          <a:xfrm>
            <a:off x="1150937" y="617537"/>
            <a:ext cx="7793100" cy="11430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How to analyze qualitative data?</a:t>
            </a:r>
            <a:endParaRPr/>
          </a:p>
        </p:txBody>
      </p:sp>
      <p:sp>
        <p:nvSpPr>
          <p:cNvPr id="190" name="Google Shape;190;p32"/>
          <p:cNvSpPr txBox="1"/>
          <p:nvPr>
            <p:ph idx="1" type="body"/>
          </p:nvPr>
        </p:nvSpPr>
        <p:spPr>
          <a:xfrm>
            <a:off x="930725" y="2017700"/>
            <a:ext cx="8024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US"/>
              <a:t>More later in semester! (week 10)</a:t>
            </a:r>
            <a:endParaRPr/>
          </a:p>
          <a:p>
            <a:pPr indent="0" lvl="0" marL="0" rtl="0" algn="l">
              <a:spcBef>
                <a:spcPts val="360"/>
              </a:spcBef>
              <a:spcAft>
                <a:spcPts val="0"/>
              </a:spcAft>
              <a:buNone/>
            </a:pPr>
            <a:r>
              <a:rPr lang="en-US"/>
              <a:t>MOST IMPORTANT THING TO KNOW</a:t>
            </a:r>
            <a:endParaRPr/>
          </a:p>
          <a:p>
            <a:pPr indent="0" lvl="0" marL="0" rtl="0" algn="l">
              <a:spcBef>
                <a:spcPts val="360"/>
              </a:spcBef>
              <a:spcAft>
                <a:spcPts val="0"/>
              </a:spcAft>
              <a:buNone/>
            </a:pPr>
            <a:r>
              <a:rPr lang="en-US"/>
              <a:t>-qualitative data collection and analysis are extremely time-consuming - don’t bite off more than you can chew!</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This week</a:t>
            </a:r>
            <a:endParaRPr/>
          </a:p>
        </p:txBody>
      </p:sp>
      <p:sp>
        <p:nvSpPr>
          <p:cNvPr id="69" name="Google Shape;69;p15"/>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 Introduction</a:t>
            </a:r>
            <a:endParaRPr/>
          </a:p>
          <a:p>
            <a:pPr indent="0" lvl="0" marL="0" rtl="0" algn="l">
              <a:spcBef>
                <a:spcPts val="1600"/>
              </a:spcBef>
              <a:spcAft>
                <a:spcPts val="0"/>
              </a:spcAft>
              <a:buClr>
                <a:schemeClr val="dk1"/>
              </a:buClr>
              <a:buSzPts val="1100"/>
              <a:buFont typeface="Arial"/>
              <a:buNone/>
            </a:pPr>
            <a:r>
              <a:rPr lang="en-US"/>
              <a:t>• Differences between qualitative and quantitative research</a:t>
            </a:r>
            <a:endParaRPr/>
          </a:p>
          <a:p>
            <a:pPr indent="0" lvl="0" marL="0" rtl="0" algn="l">
              <a:spcBef>
                <a:spcPts val="1600"/>
              </a:spcBef>
              <a:spcAft>
                <a:spcPts val="0"/>
              </a:spcAft>
              <a:buClr>
                <a:schemeClr val="dk1"/>
              </a:buClr>
              <a:buSzPts val="1100"/>
              <a:buFont typeface="Arial"/>
              <a:buNone/>
            </a:pPr>
            <a:r>
              <a:rPr lang="en-US"/>
              <a:t>• Terminologies</a:t>
            </a:r>
            <a:endParaRPr/>
          </a:p>
          <a:p>
            <a:pPr indent="0" lvl="0" marL="0" rtl="0" algn="l">
              <a:spcBef>
                <a:spcPts val="1600"/>
              </a:spcBef>
              <a:spcAft>
                <a:spcPts val="0"/>
              </a:spcAft>
              <a:buClr>
                <a:schemeClr val="dk1"/>
              </a:buClr>
              <a:buSzPts val="1100"/>
              <a:buFont typeface="Arial"/>
              <a:buNone/>
            </a:pPr>
            <a:r>
              <a:rPr lang="en-US"/>
              <a:t>• Methods of data collection</a:t>
            </a:r>
            <a:endParaRPr/>
          </a:p>
          <a:p>
            <a:pPr indent="0" lvl="0" marL="0" rtl="0" algn="l">
              <a:spcBef>
                <a:spcPts val="1600"/>
              </a:spcBef>
              <a:spcAft>
                <a:spcPts val="0"/>
              </a:spcAft>
              <a:buClr>
                <a:schemeClr val="dk1"/>
              </a:buClr>
              <a:buSzPts val="1100"/>
              <a:buFont typeface="Arial"/>
              <a:buNone/>
            </a:pPr>
            <a:r>
              <a:rPr lang="en-US"/>
              <a:t>• Examples</a:t>
            </a:r>
            <a:endParaRPr/>
          </a:p>
          <a:p>
            <a:pPr indent="0" lvl="0" marL="0" rtl="0" algn="l">
              <a:spcBef>
                <a:spcPts val="1600"/>
              </a:spcBef>
              <a:spcAft>
                <a:spcPts val="160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3"/>
          <p:cNvSpPr txBox="1"/>
          <p:nvPr>
            <p:ph type="title"/>
          </p:nvPr>
        </p:nvSpPr>
        <p:spPr>
          <a:xfrm>
            <a:off x="1150937" y="617537"/>
            <a:ext cx="7793037"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rgbClr val="000000"/>
                </a:solidFill>
                <a:latin typeface="Tahoma"/>
                <a:ea typeface="Tahoma"/>
                <a:cs typeface="Tahoma"/>
                <a:sym typeface="Tahoma"/>
              </a:rPr>
              <a:t>Strengths and Weaknesses</a:t>
            </a:r>
            <a:endParaRPr>
              <a:solidFill>
                <a:srgbClr val="000000"/>
              </a:solidFill>
            </a:endParaRPr>
          </a:p>
        </p:txBody>
      </p:sp>
      <p:pic>
        <p:nvPicPr>
          <p:cNvPr id="196" name="Google Shape;196;p33"/>
          <p:cNvPicPr preferRelativeResize="0"/>
          <p:nvPr/>
        </p:nvPicPr>
        <p:blipFill>
          <a:blip r:embed="rId3">
            <a:alphaModFix/>
          </a:blip>
          <a:stretch>
            <a:fillRect/>
          </a:stretch>
        </p:blipFill>
        <p:spPr>
          <a:xfrm>
            <a:off x="2318075" y="1760537"/>
            <a:ext cx="4158492" cy="479266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4"/>
          <p:cNvSpPr txBox="1"/>
          <p:nvPr>
            <p:ph type="title"/>
          </p:nvPr>
        </p:nvSpPr>
        <p:spPr>
          <a:xfrm>
            <a:off x="594462" y="255687"/>
            <a:ext cx="7793100"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chemeClr val="dk2"/>
                </a:solidFill>
                <a:latin typeface="Tahoma"/>
                <a:ea typeface="Tahoma"/>
                <a:cs typeface="Tahoma"/>
                <a:sym typeface="Tahoma"/>
              </a:rPr>
              <a:t>Objectivity</a:t>
            </a:r>
            <a:endParaRPr/>
          </a:p>
        </p:txBody>
      </p:sp>
      <p:sp>
        <p:nvSpPr>
          <p:cNvPr id="202" name="Google Shape;202;p34"/>
          <p:cNvSpPr txBox="1"/>
          <p:nvPr>
            <p:ph idx="1" type="body"/>
          </p:nvPr>
        </p:nvSpPr>
        <p:spPr>
          <a:xfrm>
            <a:off x="165425" y="1912925"/>
            <a:ext cx="5160600" cy="4219500"/>
          </a:xfrm>
          <a:prstGeom prst="rect">
            <a:avLst/>
          </a:prstGeom>
          <a:noFill/>
          <a:ln>
            <a:noFill/>
          </a:ln>
        </p:spPr>
        <p:txBody>
          <a:bodyPr anchorCtr="0" anchor="t" bIns="44450" lIns="90475" spcFirstLastPara="1" rIns="90475" wrap="square" tIns="44450">
            <a:noAutofit/>
          </a:bodyPr>
          <a:lstStyle/>
          <a:p>
            <a:pPr indent="-398780" lvl="0" marL="342900" rtl="0" algn="l">
              <a:lnSpc>
                <a:spcPct val="90000"/>
              </a:lnSpc>
              <a:spcBef>
                <a:spcPts val="0"/>
              </a:spcBef>
              <a:spcAft>
                <a:spcPts val="0"/>
              </a:spcAft>
              <a:buClr>
                <a:schemeClr val="folHlink"/>
              </a:buClr>
              <a:buSzPts val="2800"/>
              <a:buChar char="■"/>
            </a:pPr>
            <a:r>
              <a:rPr i="0" lang="en-US" u="none">
                <a:solidFill>
                  <a:schemeClr val="dk1"/>
                </a:solidFill>
              </a:rPr>
              <a:t>It is given that objectivity is </a:t>
            </a:r>
            <a:r>
              <a:rPr i="0" lang="en-US" u="none">
                <a:solidFill>
                  <a:schemeClr val="hlink"/>
                </a:solidFill>
              </a:rPr>
              <a:t>impossible</a:t>
            </a:r>
            <a:r>
              <a:rPr i="0" lang="en-US" u="none">
                <a:solidFill>
                  <a:schemeClr val="dk1"/>
                </a:solidFill>
              </a:rPr>
              <a:t> in qualitative inquiry. Instead the researcher locates his/herself in the research.</a:t>
            </a:r>
            <a:endParaRPr i="0" u="none">
              <a:solidFill>
                <a:schemeClr val="dk1"/>
              </a:solidFill>
            </a:endParaRPr>
          </a:p>
          <a:p>
            <a:pPr indent="-398780" lvl="0" marL="342900" rtl="0" algn="l">
              <a:lnSpc>
                <a:spcPct val="90000"/>
              </a:lnSpc>
              <a:spcBef>
                <a:spcPts val="640"/>
              </a:spcBef>
              <a:spcAft>
                <a:spcPts val="0"/>
              </a:spcAft>
              <a:buClr>
                <a:schemeClr val="folHlink"/>
              </a:buClr>
              <a:buSzPts val="2800"/>
              <a:buChar char="■"/>
            </a:pPr>
            <a:r>
              <a:rPr i="0" lang="en-US" u="none">
                <a:solidFill>
                  <a:schemeClr val="dk1"/>
                </a:solidFill>
              </a:rPr>
              <a:t>Objectivity is replaced by </a:t>
            </a:r>
            <a:r>
              <a:rPr i="0" lang="en-US" u="none">
                <a:solidFill>
                  <a:schemeClr val="hlink"/>
                </a:solidFill>
              </a:rPr>
              <a:t>subjective interpretation and mass detail</a:t>
            </a:r>
            <a:r>
              <a:rPr i="0" lang="en-US" u="none">
                <a:solidFill>
                  <a:srgbClr val="FAFD00"/>
                </a:solidFill>
              </a:rPr>
              <a:t> </a:t>
            </a:r>
            <a:r>
              <a:rPr i="0" lang="en-US" u="none">
                <a:solidFill>
                  <a:schemeClr val="dk1"/>
                </a:solidFill>
              </a:rPr>
              <a:t>for later analysis.</a:t>
            </a:r>
            <a:endParaRPr/>
          </a:p>
        </p:txBody>
      </p:sp>
      <p:pic>
        <p:nvPicPr>
          <p:cNvPr id="203" name="Google Shape;203;p34"/>
          <p:cNvPicPr preferRelativeResize="0"/>
          <p:nvPr/>
        </p:nvPicPr>
        <p:blipFill>
          <a:blip r:embed="rId3">
            <a:alphaModFix/>
          </a:blip>
          <a:stretch>
            <a:fillRect/>
          </a:stretch>
        </p:blipFill>
        <p:spPr>
          <a:xfrm>
            <a:off x="5326025" y="1912937"/>
            <a:ext cx="3665575" cy="269390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02">
                                            <p:txEl>
                                              <p:pRg end="0" st="0"/>
                                            </p:txEl>
                                          </p:spTgt>
                                        </p:tgtEl>
                                        <p:attrNameLst>
                                          <p:attrName>style.visibility</p:attrName>
                                        </p:attrNameLst>
                                      </p:cBhvr>
                                      <p:to>
                                        <p:strVal val="visible"/>
                                      </p:to>
                                    </p:set>
                                    <p:anim calcmode="lin" valueType="num">
                                      <p:cBhvr additive="base">
                                        <p:cTn dur="500"/>
                                        <p:tgtEl>
                                          <p:spTgt spid="202">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02">
                                            <p:txEl>
                                              <p:pRg end="1" st="1"/>
                                            </p:txEl>
                                          </p:spTgt>
                                        </p:tgtEl>
                                        <p:attrNameLst>
                                          <p:attrName>style.visibility</p:attrName>
                                        </p:attrNameLst>
                                      </p:cBhvr>
                                      <p:to>
                                        <p:strVal val="visible"/>
                                      </p:to>
                                    </p:set>
                                    <p:anim calcmode="lin" valueType="num">
                                      <p:cBhvr additive="base">
                                        <p:cTn dur="500"/>
                                        <p:tgtEl>
                                          <p:spTgt spid="202">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5"/>
          <p:cNvSpPr txBox="1"/>
          <p:nvPr>
            <p:ph type="title"/>
          </p:nvPr>
        </p:nvSpPr>
        <p:spPr>
          <a:xfrm>
            <a:off x="1150937" y="617537"/>
            <a:ext cx="7793100"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chemeClr val="dk2"/>
                </a:solidFill>
                <a:latin typeface="Tahoma"/>
                <a:ea typeface="Tahoma"/>
                <a:cs typeface="Tahoma"/>
                <a:sym typeface="Tahoma"/>
              </a:rPr>
              <a:t>Reliability</a:t>
            </a:r>
            <a:endParaRPr/>
          </a:p>
        </p:txBody>
      </p:sp>
      <p:sp>
        <p:nvSpPr>
          <p:cNvPr id="209" name="Google Shape;209;p35"/>
          <p:cNvSpPr txBox="1"/>
          <p:nvPr>
            <p:ph idx="1" type="body"/>
          </p:nvPr>
        </p:nvSpPr>
        <p:spPr>
          <a:xfrm>
            <a:off x="180474" y="2017700"/>
            <a:ext cx="5175900" cy="4114800"/>
          </a:xfrm>
          <a:prstGeom prst="rect">
            <a:avLst/>
          </a:prstGeom>
          <a:noFill/>
          <a:ln>
            <a:noFill/>
          </a:ln>
        </p:spPr>
        <p:txBody>
          <a:bodyPr anchorCtr="0" anchor="t" bIns="44450" lIns="90475" spcFirstLastPara="1" rIns="90475" wrap="square" tIns="44450">
            <a:noAutofit/>
          </a:bodyPr>
          <a:lstStyle/>
          <a:p>
            <a:pPr indent="-342900" lvl="0" marL="342900" rtl="0" algn="l">
              <a:lnSpc>
                <a:spcPct val="90000"/>
              </a:lnSpc>
              <a:spcBef>
                <a:spcPts val="0"/>
              </a:spcBef>
              <a:spcAft>
                <a:spcPts val="0"/>
              </a:spcAft>
              <a:buClr>
                <a:schemeClr val="folHlink"/>
              </a:buClr>
              <a:buSzPts val="1680"/>
              <a:buChar char="■"/>
            </a:pPr>
            <a:r>
              <a:rPr i="0" lang="en-US" sz="2800" u="none">
                <a:solidFill>
                  <a:schemeClr val="dk1"/>
                </a:solidFill>
              </a:rPr>
              <a:t>Since procedure is de-emphasized in qualitative research, replication and other tests of reliability become more difficult.</a:t>
            </a:r>
            <a:endParaRPr/>
          </a:p>
          <a:p>
            <a:pPr indent="-342900" lvl="0" marL="342900" rtl="0" algn="l">
              <a:lnSpc>
                <a:spcPct val="90000"/>
              </a:lnSpc>
              <a:spcBef>
                <a:spcPts val="560"/>
              </a:spcBef>
              <a:spcAft>
                <a:spcPts val="0"/>
              </a:spcAft>
              <a:buSzPts val="1680"/>
              <a:buNone/>
            </a:pPr>
            <a:r>
              <a:rPr i="0" lang="en-US" sz="2800" u="none">
                <a:solidFill>
                  <a:schemeClr val="dk1"/>
                </a:solidFill>
              </a:rPr>
              <a:t>  </a:t>
            </a:r>
            <a:endParaRPr/>
          </a:p>
          <a:p>
            <a:pPr indent="-342900" lvl="0" marL="342900" rtl="0" algn="l">
              <a:lnSpc>
                <a:spcPct val="90000"/>
              </a:lnSpc>
              <a:spcBef>
                <a:spcPts val="560"/>
              </a:spcBef>
              <a:spcAft>
                <a:spcPts val="0"/>
              </a:spcAft>
              <a:buClr>
                <a:schemeClr val="folHlink"/>
              </a:buClr>
              <a:buSzPts val="1680"/>
              <a:buChar char="■"/>
            </a:pPr>
            <a:r>
              <a:rPr i="0" lang="en-US" sz="2800" u="none">
                <a:solidFill>
                  <a:schemeClr val="dk1"/>
                </a:solidFill>
              </a:rPr>
              <a:t>However, measures may be taken to make research more reliable within the particular study (such as observer training, or more objective checklists, and so on).</a:t>
            </a:r>
            <a:endParaRPr/>
          </a:p>
        </p:txBody>
      </p:sp>
      <p:pic>
        <p:nvPicPr>
          <p:cNvPr id="210" name="Google Shape;210;p35"/>
          <p:cNvPicPr preferRelativeResize="0"/>
          <p:nvPr/>
        </p:nvPicPr>
        <p:blipFill>
          <a:blip r:embed="rId3">
            <a:alphaModFix/>
          </a:blip>
          <a:stretch>
            <a:fillRect/>
          </a:stretch>
        </p:blipFill>
        <p:spPr>
          <a:xfrm>
            <a:off x="5356275" y="1958043"/>
            <a:ext cx="3670225" cy="27192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09">
                                            <p:txEl>
                                              <p:pRg end="0" st="0"/>
                                            </p:txEl>
                                          </p:spTgt>
                                        </p:tgtEl>
                                        <p:attrNameLst>
                                          <p:attrName>style.visibility</p:attrName>
                                        </p:attrNameLst>
                                      </p:cBhvr>
                                      <p:to>
                                        <p:strVal val="visible"/>
                                      </p:to>
                                    </p:set>
                                    <p:anim calcmode="lin" valueType="num">
                                      <p:cBhvr additive="base">
                                        <p:cTn dur="500"/>
                                        <p:tgtEl>
                                          <p:spTgt spid="209">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09">
                                            <p:txEl>
                                              <p:pRg end="1" st="1"/>
                                            </p:txEl>
                                          </p:spTgt>
                                        </p:tgtEl>
                                        <p:attrNameLst>
                                          <p:attrName>style.visibility</p:attrName>
                                        </p:attrNameLst>
                                      </p:cBhvr>
                                      <p:to>
                                        <p:strVal val="visible"/>
                                      </p:to>
                                    </p:set>
                                    <p:anim calcmode="lin" valueType="num">
                                      <p:cBhvr additive="base">
                                        <p:cTn dur="500"/>
                                        <p:tgtEl>
                                          <p:spTgt spid="209">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09">
                                            <p:txEl>
                                              <p:pRg end="2" st="2"/>
                                            </p:txEl>
                                          </p:spTgt>
                                        </p:tgtEl>
                                        <p:attrNameLst>
                                          <p:attrName>style.visibility</p:attrName>
                                        </p:attrNameLst>
                                      </p:cBhvr>
                                      <p:to>
                                        <p:strVal val="visible"/>
                                      </p:to>
                                    </p:set>
                                    <p:anim calcmode="lin" valueType="num">
                                      <p:cBhvr additive="base">
                                        <p:cTn dur="500"/>
                                        <p:tgtEl>
                                          <p:spTgt spid="209">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6"/>
          <p:cNvSpPr txBox="1"/>
          <p:nvPr>
            <p:ph type="title"/>
          </p:nvPr>
        </p:nvSpPr>
        <p:spPr>
          <a:xfrm>
            <a:off x="1150937" y="617537"/>
            <a:ext cx="7793037"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chemeClr val="dk2"/>
                </a:solidFill>
                <a:latin typeface="Tahoma"/>
                <a:ea typeface="Tahoma"/>
                <a:cs typeface="Tahoma"/>
                <a:sym typeface="Tahoma"/>
              </a:rPr>
              <a:t>Validity</a:t>
            </a:r>
            <a:endParaRPr/>
          </a:p>
        </p:txBody>
      </p:sp>
      <p:sp>
        <p:nvSpPr>
          <p:cNvPr id="216" name="Google Shape;216;p36"/>
          <p:cNvSpPr txBox="1"/>
          <p:nvPr>
            <p:ph idx="1" type="body"/>
          </p:nvPr>
        </p:nvSpPr>
        <p:spPr>
          <a:xfrm>
            <a:off x="220155" y="2017700"/>
            <a:ext cx="4728000" cy="4114800"/>
          </a:xfrm>
          <a:prstGeom prst="rect">
            <a:avLst/>
          </a:prstGeom>
          <a:noFill/>
          <a:ln>
            <a:noFill/>
          </a:ln>
        </p:spPr>
        <p:txBody>
          <a:bodyPr anchorCtr="0" anchor="t" bIns="44450" lIns="90475" spcFirstLastPara="1" rIns="90475" wrap="square" tIns="44450">
            <a:noAutofit/>
          </a:bodyPr>
          <a:lstStyle/>
          <a:p>
            <a:pPr indent="-429260" lvl="0" marL="342900" rtl="0" algn="l">
              <a:lnSpc>
                <a:spcPct val="90000"/>
              </a:lnSpc>
              <a:spcBef>
                <a:spcPts val="0"/>
              </a:spcBef>
              <a:spcAft>
                <a:spcPts val="0"/>
              </a:spcAft>
              <a:buClr>
                <a:schemeClr val="folHlink"/>
              </a:buClr>
              <a:buSzPts val="2800"/>
              <a:buChar char="■"/>
            </a:pPr>
            <a:r>
              <a:rPr i="0" lang="en-US" u="none">
                <a:solidFill>
                  <a:schemeClr val="dk1"/>
                </a:solidFill>
              </a:rPr>
              <a:t>Qualitative researchers use greater</a:t>
            </a:r>
            <a:r>
              <a:rPr i="0" lang="en-US" u="none">
                <a:solidFill>
                  <a:schemeClr val="hlink"/>
                </a:solidFill>
              </a:rPr>
              <a:t> detail</a:t>
            </a:r>
            <a:r>
              <a:rPr i="0" lang="en-US" u="none">
                <a:solidFill>
                  <a:schemeClr val="dk1"/>
                </a:solidFill>
              </a:rPr>
              <a:t> to argue for the presence of construct validity.</a:t>
            </a:r>
            <a:endParaRPr/>
          </a:p>
          <a:p>
            <a:pPr indent="-342900" lvl="0" marL="342900" rtl="0" algn="l">
              <a:lnSpc>
                <a:spcPct val="90000"/>
              </a:lnSpc>
              <a:spcBef>
                <a:spcPts val="480"/>
              </a:spcBef>
              <a:spcAft>
                <a:spcPts val="0"/>
              </a:spcAft>
              <a:buSzPts val="1440"/>
              <a:buNone/>
            </a:pPr>
            <a:r>
              <a:t/>
            </a:r>
            <a:endParaRPr i="0" u="none">
              <a:solidFill>
                <a:schemeClr val="dk1"/>
              </a:solidFill>
            </a:endParaRPr>
          </a:p>
          <a:p>
            <a:pPr indent="-429260" lvl="0" marL="342900" rtl="0" algn="l">
              <a:lnSpc>
                <a:spcPct val="90000"/>
              </a:lnSpc>
              <a:spcBef>
                <a:spcPts val="480"/>
              </a:spcBef>
              <a:spcAft>
                <a:spcPts val="0"/>
              </a:spcAft>
              <a:buClr>
                <a:schemeClr val="folHlink"/>
              </a:buClr>
              <a:buSzPts val="2800"/>
              <a:buChar char="■"/>
            </a:pPr>
            <a:r>
              <a:rPr i="0" lang="en-US" u="none">
                <a:solidFill>
                  <a:schemeClr val="dk1"/>
                </a:solidFill>
              </a:rPr>
              <a:t>Weak on </a:t>
            </a:r>
            <a:r>
              <a:rPr i="0" lang="en-US" u="none">
                <a:solidFill>
                  <a:schemeClr val="hlink"/>
                </a:solidFill>
              </a:rPr>
              <a:t>external</a:t>
            </a:r>
            <a:r>
              <a:rPr i="0" lang="en-US" u="none">
                <a:solidFill>
                  <a:schemeClr val="dk1"/>
                </a:solidFill>
              </a:rPr>
              <a:t> validity. (</a:t>
            </a:r>
            <a:r>
              <a:rPr lang="en-US">
                <a:solidFill>
                  <a:schemeClr val="dk1"/>
                </a:solidFill>
              </a:rPr>
              <a:t>AKA generalizability)</a:t>
            </a:r>
            <a:endParaRPr/>
          </a:p>
          <a:p>
            <a:pPr indent="-251459" lvl="0" marL="342900" rtl="0" algn="l">
              <a:lnSpc>
                <a:spcPct val="90000"/>
              </a:lnSpc>
              <a:spcBef>
                <a:spcPts val="480"/>
              </a:spcBef>
              <a:spcAft>
                <a:spcPts val="0"/>
              </a:spcAft>
              <a:buClr>
                <a:schemeClr val="folHlink"/>
              </a:buClr>
              <a:buSzPts val="1440"/>
              <a:buFont typeface="Noto Sans Symbols"/>
              <a:buNone/>
            </a:pPr>
            <a:r>
              <a:t/>
            </a:r>
            <a:endParaRPr i="0" u="none">
              <a:solidFill>
                <a:schemeClr val="dk1"/>
              </a:solidFill>
            </a:endParaRPr>
          </a:p>
          <a:p>
            <a:pPr indent="-429260" lvl="0" marL="342900" rtl="0" algn="l">
              <a:lnSpc>
                <a:spcPct val="90000"/>
              </a:lnSpc>
              <a:spcBef>
                <a:spcPts val="480"/>
              </a:spcBef>
              <a:spcAft>
                <a:spcPts val="0"/>
              </a:spcAft>
              <a:buClr>
                <a:schemeClr val="folHlink"/>
              </a:buClr>
              <a:buSzPts val="2800"/>
              <a:buChar char="■"/>
            </a:pPr>
            <a:r>
              <a:rPr lang="en-US">
                <a:solidFill>
                  <a:schemeClr val="hlink"/>
                </a:solidFill>
              </a:rPr>
              <a:t>Strong on internal validity</a:t>
            </a:r>
            <a:endParaRPr/>
          </a:p>
        </p:txBody>
      </p:sp>
      <p:pic>
        <p:nvPicPr>
          <p:cNvPr id="217" name="Google Shape;217;p36"/>
          <p:cNvPicPr preferRelativeResize="0"/>
          <p:nvPr/>
        </p:nvPicPr>
        <p:blipFill>
          <a:blip r:embed="rId3">
            <a:alphaModFix/>
          </a:blip>
          <a:stretch>
            <a:fillRect/>
          </a:stretch>
        </p:blipFill>
        <p:spPr>
          <a:xfrm>
            <a:off x="4948075" y="1897866"/>
            <a:ext cx="4043525" cy="34754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16">
                                            <p:txEl>
                                              <p:pRg end="0" st="0"/>
                                            </p:txEl>
                                          </p:spTgt>
                                        </p:tgtEl>
                                        <p:attrNameLst>
                                          <p:attrName>style.visibility</p:attrName>
                                        </p:attrNameLst>
                                      </p:cBhvr>
                                      <p:to>
                                        <p:strVal val="visible"/>
                                      </p:to>
                                    </p:set>
                                    <p:anim calcmode="lin" valueType="num">
                                      <p:cBhvr additive="base">
                                        <p:cTn dur="500"/>
                                        <p:tgtEl>
                                          <p:spTgt spid="216">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16">
                                            <p:txEl>
                                              <p:pRg end="1" st="1"/>
                                            </p:txEl>
                                          </p:spTgt>
                                        </p:tgtEl>
                                        <p:attrNameLst>
                                          <p:attrName>style.visibility</p:attrName>
                                        </p:attrNameLst>
                                      </p:cBhvr>
                                      <p:to>
                                        <p:strVal val="visible"/>
                                      </p:to>
                                    </p:set>
                                    <p:anim calcmode="lin" valueType="num">
                                      <p:cBhvr additive="base">
                                        <p:cTn dur="500"/>
                                        <p:tgtEl>
                                          <p:spTgt spid="216">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16">
                                            <p:txEl>
                                              <p:pRg end="2" st="2"/>
                                            </p:txEl>
                                          </p:spTgt>
                                        </p:tgtEl>
                                        <p:attrNameLst>
                                          <p:attrName>style.visibility</p:attrName>
                                        </p:attrNameLst>
                                      </p:cBhvr>
                                      <p:to>
                                        <p:strVal val="visible"/>
                                      </p:to>
                                    </p:set>
                                    <p:anim calcmode="lin" valueType="num">
                                      <p:cBhvr additive="base">
                                        <p:cTn dur="500"/>
                                        <p:tgtEl>
                                          <p:spTgt spid="216">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16">
                                            <p:txEl>
                                              <p:pRg end="3" st="3"/>
                                            </p:txEl>
                                          </p:spTgt>
                                        </p:tgtEl>
                                        <p:attrNameLst>
                                          <p:attrName>style.visibility</p:attrName>
                                        </p:attrNameLst>
                                      </p:cBhvr>
                                      <p:to>
                                        <p:strVal val="visible"/>
                                      </p:to>
                                    </p:set>
                                    <p:anim calcmode="lin" valueType="num">
                                      <p:cBhvr additive="base">
                                        <p:cTn dur="500"/>
                                        <p:tgtEl>
                                          <p:spTgt spid="216">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16">
                                            <p:txEl>
                                              <p:pRg end="4" st="4"/>
                                            </p:txEl>
                                          </p:spTgt>
                                        </p:tgtEl>
                                        <p:attrNameLst>
                                          <p:attrName>style.visibility</p:attrName>
                                        </p:attrNameLst>
                                      </p:cBhvr>
                                      <p:to>
                                        <p:strVal val="visible"/>
                                      </p:to>
                                    </p:set>
                                    <p:anim calcmode="lin" valueType="num">
                                      <p:cBhvr additive="base">
                                        <p:cTn dur="500"/>
                                        <p:tgtEl>
                                          <p:spTgt spid="216">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7"/>
          <p:cNvSpPr txBox="1"/>
          <p:nvPr>
            <p:ph type="title"/>
          </p:nvPr>
        </p:nvSpPr>
        <p:spPr>
          <a:xfrm>
            <a:off x="1150937" y="617537"/>
            <a:ext cx="7793037"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chemeClr val="dk2"/>
                </a:solidFill>
                <a:latin typeface="Tahoma"/>
                <a:ea typeface="Tahoma"/>
                <a:cs typeface="Tahoma"/>
                <a:sym typeface="Tahoma"/>
              </a:rPr>
              <a:t>Generalizability</a:t>
            </a:r>
            <a:endParaRPr/>
          </a:p>
        </p:txBody>
      </p:sp>
      <p:sp>
        <p:nvSpPr>
          <p:cNvPr id="223" name="Google Shape;223;p37"/>
          <p:cNvSpPr txBox="1"/>
          <p:nvPr>
            <p:ph idx="1" type="body"/>
          </p:nvPr>
        </p:nvSpPr>
        <p:spPr>
          <a:xfrm>
            <a:off x="235206" y="1852250"/>
            <a:ext cx="4020900" cy="4114800"/>
          </a:xfrm>
          <a:prstGeom prst="rect">
            <a:avLst/>
          </a:prstGeom>
          <a:noFill/>
          <a:ln>
            <a:noFill/>
          </a:ln>
        </p:spPr>
        <p:txBody>
          <a:bodyPr anchorCtr="0" anchor="t" bIns="44450" lIns="90475" spcFirstLastPara="1" rIns="90475" wrap="square" tIns="44450">
            <a:noAutofit/>
          </a:bodyPr>
          <a:lstStyle/>
          <a:p>
            <a:pPr indent="-342900" lvl="0" marL="342900" rtl="0" algn="l">
              <a:lnSpc>
                <a:spcPct val="90000"/>
              </a:lnSpc>
              <a:spcBef>
                <a:spcPts val="0"/>
              </a:spcBef>
              <a:spcAft>
                <a:spcPts val="0"/>
              </a:spcAft>
              <a:buClr>
                <a:schemeClr val="folHlink"/>
              </a:buClr>
              <a:buSzPts val="1680"/>
              <a:buChar char="■"/>
            </a:pPr>
            <a:r>
              <a:rPr i="0" lang="en-US" sz="2800" u="none">
                <a:solidFill>
                  <a:schemeClr val="dk1"/>
                </a:solidFill>
              </a:rPr>
              <a:t>Results for the most part, do not extend much further than the original subject pool.</a:t>
            </a:r>
            <a:endParaRPr/>
          </a:p>
          <a:p>
            <a:pPr indent="-342900" lvl="0" marL="342900" rtl="0" algn="l">
              <a:lnSpc>
                <a:spcPct val="90000"/>
              </a:lnSpc>
              <a:spcBef>
                <a:spcPts val="560"/>
              </a:spcBef>
              <a:spcAft>
                <a:spcPts val="0"/>
              </a:spcAft>
              <a:buClr>
                <a:schemeClr val="folHlink"/>
              </a:buClr>
              <a:buSzPts val="1680"/>
              <a:buChar char="■"/>
            </a:pPr>
            <a:r>
              <a:rPr i="0" lang="en-US" sz="2800" u="none">
                <a:solidFill>
                  <a:schemeClr val="hlink"/>
                </a:solidFill>
              </a:rPr>
              <a:t>Sampling</a:t>
            </a:r>
            <a:r>
              <a:rPr i="0" lang="en-US" sz="2800" u="none">
                <a:solidFill>
                  <a:schemeClr val="dk1"/>
                </a:solidFill>
              </a:rPr>
              <a:t> methods determine the extent of the study’s generalizability.</a:t>
            </a:r>
            <a:endParaRPr/>
          </a:p>
          <a:p>
            <a:pPr indent="-342900" lvl="0" marL="342900" rtl="0" algn="l">
              <a:lnSpc>
                <a:spcPct val="90000"/>
              </a:lnSpc>
              <a:spcBef>
                <a:spcPts val="560"/>
              </a:spcBef>
              <a:spcAft>
                <a:spcPts val="0"/>
              </a:spcAft>
              <a:buClr>
                <a:schemeClr val="folHlink"/>
              </a:buClr>
              <a:buSzPts val="1680"/>
              <a:buChar char="■"/>
            </a:pPr>
            <a:r>
              <a:rPr i="0" lang="en-US" sz="2800" u="none">
                <a:solidFill>
                  <a:schemeClr val="hlink"/>
                </a:solidFill>
              </a:rPr>
              <a:t>Quota and Purposive sampling</a:t>
            </a:r>
            <a:r>
              <a:rPr i="0" lang="en-US" sz="2800" u="none">
                <a:solidFill>
                  <a:srgbClr val="FAFD00"/>
                </a:solidFill>
              </a:rPr>
              <a:t> </a:t>
            </a:r>
            <a:r>
              <a:rPr i="0" lang="en-US" sz="2800" u="none">
                <a:solidFill>
                  <a:schemeClr val="dk1"/>
                </a:solidFill>
              </a:rPr>
              <a:t>strategies are used to broaden the generalizability.</a:t>
            </a:r>
            <a:endParaRPr/>
          </a:p>
        </p:txBody>
      </p:sp>
      <p:pic>
        <p:nvPicPr>
          <p:cNvPr id="224" name="Google Shape;224;p37"/>
          <p:cNvPicPr preferRelativeResize="0"/>
          <p:nvPr/>
        </p:nvPicPr>
        <p:blipFill>
          <a:blip r:embed="rId3">
            <a:alphaModFix/>
          </a:blip>
          <a:stretch>
            <a:fillRect/>
          </a:stretch>
        </p:blipFill>
        <p:spPr>
          <a:xfrm>
            <a:off x="4393650" y="1912937"/>
            <a:ext cx="4597950" cy="367836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23">
                                            <p:txEl>
                                              <p:pRg end="0" st="0"/>
                                            </p:txEl>
                                          </p:spTgt>
                                        </p:tgtEl>
                                        <p:attrNameLst>
                                          <p:attrName>style.visibility</p:attrName>
                                        </p:attrNameLst>
                                      </p:cBhvr>
                                      <p:to>
                                        <p:strVal val="visible"/>
                                      </p:to>
                                    </p:set>
                                    <p:anim calcmode="lin" valueType="num">
                                      <p:cBhvr additive="base">
                                        <p:cTn dur="500"/>
                                        <p:tgtEl>
                                          <p:spTgt spid="223">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23">
                                            <p:txEl>
                                              <p:pRg end="1" st="1"/>
                                            </p:txEl>
                                          </p:spTgt>
                                        </p:tgtEl>
                                        <p:attrNameLst>
                                          <p:attrName>style.visibility</p:attrName>
                                        </p:attrNameLst>
                                      </p:cBhvr>
                                      <p:to>
                                        <p:strVal val="visible"/>
                                      </p:to>
                                    </p:set>
                                    <p:anim calcmode="lin" valueType="num">
                                      <p:cBhvr additive="base">
                                        <p:cTn dur="500"/>
                                        <p:tgtEl>
                                          <p:spTgt spid="223">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23">
                                            <p:txEl>
                                              <p:pRg end="2" st="2"/>
                                            </p:txEl>
                                          </p:spTgt>
                                        </p:tgtEl>
                                        <p:attrNameLst>
                                          <p:attrName>style.visibility</p:attrName>
                                        </p:attrNameLst>
                                      </p:cBhvr>
                                      <p:to>
                                        <p:strVal val="visible"/>
                                      </p:to>
                                    </p:set>
                                    <p:anim calcmode="lin" valueType="num">
                                      <p:cBhvr additive="base">
                                        <p:cTn dur="500"/>
                                        <p:tgtEl>
                                          <p:spTgt spid="223">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8"/>
          <p:cNvSpPr txBox="1"/>
          <p:nvPr>
            <p:ph type="title"/>
          </p:nvPr>
        </p:nvSpPr>
        <p:spPr>
          <a:xfrm>
            <a:off x="1150937" y="617537"/>
            <a:ext cx="7793037"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chemeClr val="dk2"/>
                </a:solidFill>
                <a:latin typeface="Tahoma"/>
                <a:ea typeface="Tahoma"/>
                <a:cs typeface="Tahoma"/>
                <a:sym typeface="Tahoma"/>
              </a:rPr>
              <a:t>Summing Up</a:t>
            </a:r>
            <a:endParaRPr/>
          </a:p>
        </p:txBody>
      </p:sp>
      <p:sp>
        <p:nvSpPr>
          <p:cNvPr id="230" name="Google Shape;230;p38"/>
          <p:cNvSpPr txBox="1"/>
          <p:nvPr>
            <p:ph idx="1" type="body"/>
          </p:nvPr>
        </p:nvSpPr>
        <p:spPr>
          <a:xfrm>
            <a:off x="400637" y="1987637"/>
            <a:ext cx="7772400" cy="4114800"/>
          </a:xfrm>
          <a:prstGeom prst="rect">
            <a:avLst/>
          </a:prstGeom>
          <a:noFill/>
          <a:ln>
            <a:noFill/>
          </a:ln>
        </p:spPr>
        <p:txBody>
          <a:bodyPr anchorCtr="0" anchor="t" bIns="44450" lIns="90475" spcFirstLastPara="1" rIns="90475" wrap="square" tIns="44450">
            <a:noAutofit/>
          </a:bodyPr>
          <a:lstStyle/>
          <a:p>
            <a:pPr indent="-342900" lvl="0" marL="342900" rtl="0" algn="l">
              <a:lnSpc>
                <a:spcPct val="90000"/>
              </a:lnSpc>
              <a:spcBef>
                <a:spcPts val="0"/>
              </a:spcBef>
              <a:spcAft>
                <a:spcPts val="0"/>
              </a:spcAft>
              <a:buClr>
                <a:schemeClr val="folHlink"/>
              </a:buClr>
              <a:buSzPts val="1560"/>
              <a:buFont typeface="Noto Sans Symbols"/>
              <a:buChar char="■"/>
            </a:pPr>
            <a:r>
              <a:rPr i="0" lang="en-US" sz="2600" u="none">
                <a:solidFill>
                  <a:schemeClr val="dk1"/>
                </a:solidFill>
                <a:latin typeface="Tahoma"/>
                <a:ea typeface="Tahoma"/>
                <a:cs typeface="Tahoma"/>
                <a:sym typeface="Tahoma"/>
              </a:rPr>
              <a:t>Remember that there are always </a:t>
            </a:r>
            <a:r>
              <a:rPr i="0" lang="en-US" sz="2600" u="none">
                <a:solidFill>
                  <a:schemeClr val="hlink"/>
                </a:solidFill>
                <a:latin typeface="Tahoma"/>
                <a:ea typeface="Tahoma"/>
                <a:cs typeface="Tahoma"/>
                <a:sym typeface="Tahoma"/>
              </a:rPr>
              <a:t>trade-offs</a:t>
            </a:r>
            <a:r>
              <a:rPr i="0" lang="en-US" sz="2600" u="none">
                <a:solidFill>
                  <a:schemeClr val="dk1"/>
                </a:solidFill>
                <a:latin typeface="Tahoma"/>
                <a:ea typeface="Tahoma"/>
                <a:cs typeface="Tahoma"/>
                <a:sym typeface="Tahoma"/>
              </a:rPr>
              <a:t> in research.</a:t>
            </a:r>
            <a:endParaRPr/>
          </a:p>
          <a:p>
            <a:pPr indent="-243840" lvl="0" marL="342900" rtl="0" algn="l">
              <a:lnSpc>
                <a:spcPct val="90000"/>
              </a:lnSpc>
              <a:spcBef>
                <a:spcPts val="520"/>
              </a:spcBef>
              <a:spcAft>
                <a:spcPts val="0"/>
              </a:spcAft>
              <a:buClr>
                <a:schemeClr val="folHlink"/>
              </a:buClr>
              <a:buSzPts val="1560"/>
              <a:buFont typeface="Noto Sans Symbols"/>
              <a:buNone/>
            </a:pPr>
            <a:r>
              <a:t/>
            </a:r>
            <a:endParaRPr i="0" sz="2600" u="none">
              <a:solidFill>
                <a:schemeClr val="dk1"/>
              </a:solidFill>
              <a:latin typeface="Tahoma"/>
              <a:ea typeface="Tahoma"/>
              <a:cs typeface="Tahoma"/>
              <a:sym typeface="Tahoma"/>
            </a:endParaRPr>
          </a:p>
          <a:p>
            <a:pPr indent="-342900" lvl="0" marL="342900" rtl="0" algn="l">
              <a:lnSpc>
                <a:spcPct val="90000"/>
              </a:lnSpc>
              <a:spcBef>
                <a:spcPts val="520"/>
              </a:spcBef>
              <a:spcAft>
                <a:spcPts val="0"/>
              </a:spcAft>
              <a:buClr>
                <a:schemeClr val="folHlink"/>
              </a:buClr>
              <a:buSzPts val="1560"/>
              <a:buFont typeface="Noto Sans Symbols"/>
              <a:buChar char="■"/>
            </a:pPr>
            <a:r>
              <a:rPr i="0" lang="en-US" sz="2600" u="none">
                <a:solidFill>
                  <a:schemeClr val="dk1"/>
                </a:solidFill>
                <a:latin typeface="Tahoma"/>
                <a:ea typeface="Tahoma"/>
                <a:cs typeface="Tahoma"/>
                <a:sym typeface="Tahoma"/>
              </a:rPr>
              <a:t>Are you willing to trade detail for generalizability?</a:t>
            </a:r>
            <a:endParaRPr/>
          </a:p>
          <a:p>
            <a:pPr indent="-243840" lvl="0" marL="342900" rtl="0" algn="l">
              <a:lnSpc>
                <a:spcPct val="90000"/>
              </a:lnSpc>
              <a:spcBef>
                <a:spcPts val="520"/>
              </a:spcBef>
              <a:spcAft>
                <a:spcPts val="0"/>
              </a:spcAft>
              <a:buClr>
                <a:schemeClr val="folHlink"/>
              </a:buClr>
              <a:buSzPts val="1560"/>
              <a:buFont typeface="Noto Sans Symbols"/>
              <a:buNone/>
            </a:pPr>
            <a:r>
              <a:t/>
            </a:r>
            <a:endParaRPr i="0" sz="2600" u="none">
              <a:solidFill>
                <a:schemeClr val="dk1"/>
              </a:solidFill>
              <a:latin typeface="Tahoma"/>
              <a:ea typeface="Tahoma"/>
              <a:cs typeface="Tahoma"/>
              <a:sym typeface="Tahoma"/>
            </a:endParaRPr>
          </a:p>
          <a:p>
            <a:pPr indent="-342900" lvl="0" marL="342900" rtl="0" algn="l">
              <a:lnSpc>
                <a:spcPct val="90000"/>
              </a:lnSpc>
              <a:spcBef>
                <a:spcPts val="520"/>
              </a:spcBef>
              <a:spcAft>
                <a:spcPts val="0"/>
              </a:spcAft>
              <a:buClr>
                <a:schemeClr val="folHlink"/>
              </a:buClr>
              <a:buSzPts val="1560"/>
              <a:buFont typeface="Noto Sans Symbols"/>
              <a:buChar char="■"/>
            </a:pPr>
            <a:r>
              <a:rPr i="0" lang="en-US" sz="2600" u="none">
                <a:solidFill>
                  <a:schemeClr val="dk1"/>
                </a:solidFill>
                <a:latin typeface="Tahoma"/>
                <a:ea typeface="Tahoma"/>
                <a:cs typeface="Tahoma"/>
                <a:sym typeface="Tahoma"/>
              </a:rPr>
              <a:t>Will exploratory research enable you to </a:t>
            </a:r>
            <a:r>
              <a:rPr i="0" lang="en-US" sz="2600" u="none">
                <a:solidFill>
                  <a:schemeClr val="hlink"/>
                </a:solidFill>
                <a:latin typeface="Tahoma"/>
                <a:ea typeface="Tahoma"/>
                <a:cs typeface="Tahoma"/>
                <a:sym typeface="Tahoma"/>
              </a:rPr>
              <a:t>generate new theories</a:t>
            </a:r>
            <a:r>
              <a:rPr i="0" lang="en-US" sz="2600" u="none">
                <a:solidFill>
                  <a:schemeClr val="dk1"/>
                </a:solidFill>
                <a:latin typeface="Tahoma"/>
                <a:ea typeface="Tahoma"/>
                <a:cs typeface="Tahoma"/>
                <a:sym typeface="Tahoma"/>
              </a:rPr>
              <a:t>?</a:t>
            </a:r>
            <a:endParaRPr/>
          </a:p>
          <a:p>
            <a:pPr indent="-243840" lvl="0" marL="342900" rtl="0" algn="l">
              <a:lnSpc>
                <a:spcPct val="90000"/>
              </a:lnSpc>
              <a:spcBef>
                <a:spcPts val="520"/>
              </a:spcBef>
              <a:spcAft>
                <a:spcPts val="0"/>
              </a:spcAft>
              <a:buClr>
                <a:schemeClr val="folHlink"/>
              </a:buClr>
              <a:buSzPts val="1560"/>
              <a:buFont typeface="Noto Sans Symbols"/>
              <a:buNone/>
            </a:pPr>
            <a:r>
              <a:t/>
            </a:r>
            <a:endParaRPr i="0" sz="2600" u="none">
              <a:solidFill>
                <a:schemeClr val="dk1"/>
              </a:solidFill>
              <a:latin typeface="Tahoma"/>
              <a:ea typeface="Tahoma"/>
              <a:cs typeface="Tahoma"/>
              <a:sym typeface="Tahoma"/>
            </a:endParaRPr>
          </a:p>
          <a:p>
            <a:pPr indent="-342900" lvl="0" marL="342900" rtl="0" algn="l">
              <a:lnSpc>
                <a:spcPct val="90000"/>
              </a:lnSpc>
              <a:spcBef>
                <a:spcPts val="520"/>
              </a:spcBef>
              <a:spcAft>
                <a:spcPts val="0"/>
              </a:spcAft>
              <a:buClr>
                <a:schemeClr val="folHlink"/>
              </a:buClr>
              <a:buSzPts val="1560"/>
              <a:buFont typeface="Noto Sans Symbols"/>
              <a:buChar char="■"/>
            </a:pPr>
            <a:r>
              <a:rPr i="0" lang="en-US" sz="2600" u="none">
                <a:solidFill>
                  <a:schemeClr val="dk1"/>
                </a:solidFill>
                <a:latin typeface="Tahoma"/>
                <a:ea typeface="Tahoma"/>
                <a:cs typeface="Tahoma"/>
                <a:sym typeface="Tahoma"/>
              </a:rPr>
              <a:t>Can you ask such </a:t>
            </a:r>
            <a:r>
              <a:rPr i="0" lang="en-US" sz="2600" u="none">
                <a:solidFill>
                  <a:schemeClr val="hlink"/>
                </a:solidFill>
                <a:latin typeface="Tahoma"/>
                <a:ea typeface="Tahoma"/>
                <a:cs typeface="Tahoma"/>
                <a:sym typeface="Tahoma"/>
              </a:rPr>
              <a:t>sensitive questions</a:t>
            </a:r>
            <a:r>
              <a:rPr i="0" lang="en-US" sz="2600" u="none">
                <a:solidFill>
                  <a:srgbClr val="FAFD00"/>
                </a:solidFill>
                <a:latin typeface="Tahoma"/>
                <a:ea typeface="Tahoma"/>
                <a:cs typeface="Tahoma"/>
                <a:sym typeface="Tahoma"/>
              </a:rPr>
              <a:t> </a:t>
            </a:r>
            <a:r>
              <a:rPr i="0" lang="en-US" sz="2600" u="none">
                <a:solidFill>
                  <a:schemeClr val="dk1"/>
                </a:solidFill>
                <a:latin typeface="Tahoma"/>
                <a:ea typeface="Tahoma"/>
                <a:cs typeface="Tahoma"/>
                <a:sym typeface="Tahoma"/>
              </a:rPr>
              <a:t>on a questionnaire?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0">
                                            <p:txEl>
                                              <p:pRg end="0" st="0"/>
                                            </p:txEl>
                                          </p:spTgt>
                                        </p:tgtEl>
                                        <p:attrNameLst>
                                          <p:attrName>style.visibility</p:attrName>
                                        </p:attrNameLst>
                                      </p:cBhvr>
                                      <p:to>
                                        <p:strVal val="visible"/>
                                      </p:to>
                                    </p:set>
                                    <p:anim calcmode="lin" valueType="num">
                                      <p:cBhvr additive="base">
                                        <p:cTn dur="500"/>
                                        <p:tgtEl>
                                          <p:spTgt spid="230">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0">
                                            <p:txEl>
                                              <p:pRg end="1" st="1"/>
                                            </p:txEl>
                                          </p:spTgt>
                                        </p:tgtEl>
                                        <p:attrNameLst>
                                          <p:attrName>style.visibility</p:attrName>
                                        </p:attrNameLst>
                                      </p:cBhvr>
                                      <p:to>
                                        <p:strVal val="visible"/>
                                      </p:to>
                                    </p:set>
                                    <p:anim calcmode="lin" valueType="num">
                                      <p:cBhvr additive="base">
                                        <p:cTn dur="500"/>
                                        <p:tgtEl>
                                          <p:spTgt spid="230">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0">
                                            <p:txEl>
                                              <p:pRg end="2" st="2"/>
                                            </p:txEl>
                                          </p:spTgt>
                                        </p:tgtEl>
                                        <p:attrNameLst>
                                          <p:attrName>style.visibility</p:attrName>
                                        </p:attrNameLst>
                                      </p:cBhvr>
                                      <p:to>
                                        <p:strVal val="visible"/>
                                      </p:to>
                                    </p:set>
                                    <p:anim calcmode="lin" valueType="num">
                                      <p:cBhvr additive="base">
                                        <p:cTn dur="500"/>
                                        <p:tgtEl>
                                          <p:spTgt spid="230">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0">
                                            <p:txEl>
                                              <p:pRg end="3" st="3"/>
                                            </p:txEl>
                                          </p:spTgt>
                                        </p:tgtEl>
                                        <p:attrNameLst>
                                          <p:attrName>style.visibility</p:attrName>
                                        </p:attrNameLst>
                                      </p:cBhvr>
                                      <p:to>
                                        <p:strVal val="visible"/>
                                      </p:to>
                                    </p:set>
                                    <p:anim calcmode="lin" valueType="num">
                                      <p:cBhvr additive="base">
                                        <p:cTn dur="500"/>
                                        <p:tgtEl>
                                          <p:spTgt spid="230">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0">
                                            <p:txEl>
                                              <p:pRg end="4" st="4"/>
                                            </p:txEl>
                                          </p:spTgt>
                                        </p:tgtEl>
                                        <p:attrNameLst>
                                          <p:attrName>style.visibility</p:attrName>
                                        </p:attrNameLst>
                                      </p:cBhvr>
                                      <p:to>
                                        <p:strVal val="visible"/>
                                      </p:to>
                                    </p:set>
                                    <p:anim calcmode="lin" valueType="num">
                                      <p:cBhvr additive="base">
                                        <p:cTn dur="500"/>
                                        <p:tgtEl>
                                          <p:spTgt spid="230">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0">
                                            <p:txEl>
                                              <p:pRg end="5" st="5"/>
                                            </p:txEl>
                                          </p:spTgt>
                                        </p:tgtEl>
                                        <p:attrNameLst>
                                          <p:attrName>style.visibility</p:attrName>
                                        </p:attrNameLst>
                                      </p:cBhvr>
                                      <p:to>
                                        <p:strVal val="visible"/>
                                      </p:to>
                                    </p:set>
                                    <p:anim calcmode="lin" valueType="num">
                                      <p:cBhvr additive="base">
                                        <p:cTn dur="500"/>
                                        <p:tgtEl>
                                          <p:spTgt spid="230">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0">
                                            <p:txEl>
                                              <p:pRg end="6" st="6"/>
                                            </p:txEl>
                                          </p:spTgt>
                                        </p:tgtEl>
                                        <p:attrNameLst>
                                          <p:attrName>style.visibility</p:attrName>
                                        </p:attrNameLst>
                                      </p:cBhvr>
                                      <p:to>
                                        <p:strVal val="visible"/>
                                      </p:to>
                                    </p:set>
                                    <p:anim calcmode="lin" valueType="num">
                                      <p:cBhvr additive="base">
                                        <p:cTn dur="500"/>
                                        <p:tgtEl>
                                          <p:spTgt spid="230">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9"/>
          <p:cNvSpPr txBox="1"/>
          <p:nvPr>
            <p:ph type="title"/>
          </p:nvPr>
        </p:nvSpPr>
        <p:spPr>
          <a:xfrm>
            <a:off x="1150937" y="617537"/>
            <a:ext cx="7793037"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b="0" i="0" lang="en-US" sz="4400" u="none">
                <a:solidFill>
                  <a:schemeClr val="dk2"/>
                </a:solidFill>
                <a:latin typeface="Tahoma"/>
                <a:ea typeface="Tahoma"/>
                <a:cs typeface="Tahoma"/>
                <a:sym typeface="Tahoma"/>
              </a:rPr>
              <a:t>Summing Up (con’t)</a:t>
            </a:r>
            <a:endParaRPr/>
          </a:p>
        </p:txBody>
      </p:sp>
      <p:sp>
        <p:nvSpPr>
          <p:cNvPr id="236" name="Google Shape;236;p39"/>
          <p:cNvSpPr txBox="1"/>
          <p:nvPr>
            <p:ph idx="1" type="body"/>
          </p:nvPr>
        </p:nvSpPr>
        <p:spPr>
          <a:xfrm>
            <a:off x="636824" y="2017700"/>
            <a:ext cx="8318100" cy="4114800"/>
          </a:xfrm>
          <a:prstGeom prst="rect">
            <a:avLst/>
          </a:prstGeom>
          <a:noFill/>
          <a:ln>
            <a:noFill/>
          </a:ln>
        </p:spPr>
        <p:txBody>
          <a:bodyPr anchorCtr="0" anchor="t" bIns="44450" lIns="90475" spcFirstLastPara="1" rIns="90475" wrap="square" tIns="44450">
            <a:noAutofit/>
          </a:bodyPr>
          <a:lstStyle/>
          <a:p>
            <a:pPr indent="-342900" lvl="0" marL="342900" rtl="0" algn="l">
              <a:lnSpc>
                <a:spcPct val="90000"/>
              </a:lnSpc>
              <a:spcBef>
                <a:spcPts val="0"/>
              </a:spcBef>
              <a:spcAft>
                <a:spcPts val="0"/>
              </a:spcAft>
              <a:buClr>
                <a:schemeClr val="folHlink"/>
              </a:buClr>
              <a:buSzPts val="1560"/>
              <a:buFont typeface="Noto Sans Symbols"/>
              <a:buChar char="■"/>
            </a:pPr>
            <a:r>
              <a:rPr i="0" lang="en-US" sz="2600" u="none">
                <a:solidFill>
                  <a:schemeClr val="dk1"/>
                </a:solidFill>
                <a:latin typeface="Tahoma"/>
                <a:ea typeface="Tahoma"/>
                <a:cs typeface="Tahoma"/>
                <a:sym typeface="Tahoma"/>
              </a:rPr>
              <a:t>Will the results add any evidence toward any </a:t>
            </a:r>
            <a:r>
              <a:rPr i="0" lang="en-US" sz="2600" u="none">
                <a:solidFill>
                  <a:schemeClr val="hlink"/>
                </a:solidFill>
                <a:latin typeface="Tahoma"/>
                <a:ea typeface="Tahoma"/>
                <a:cs typeface="Tahoma"/>
                <a:sym typeface="Tahoma"/>
              </a:rPr>
              <a:t>pre-existing theory</a:t>
            </a:r>
            <a:r>
              <a:rPr i="0" lang="en-US" sz="2600" u="none">
                <a:solidFill>
                  <a:srgbClr val="FAFD00"/>
                </a:solidFill>
                <a:latin typeface="Tahoma"/>
                <a:ea typeface="Tahoma"/>
                <a:cs typeface="Tahoma"/>
                <a:sym typeface="Tahoma"/>
              </a:rPr>
              <a:t> </a:t>
            </a:r>
            <a:r>
              <a:rPr i="0" lang="en-US" sz="2600" u="none">
                <a:solidFill>
                  <a:schemeClr val="dk1"/>
                </a:solidFill>
                <a:latin typeface="Tahoma"/>
                <a:ea typeface="Tahoma"/>
                <a:cs typeface="Tahoma"/>
                <a:sym typeface="Tahoma"/>
              </a:rPr>
              <a:t>or hypothesis?</a:t>
            </a:r>
            <a:endParaRPr/>
          </a:p>
          <a:p>
            <a:pPr indent="-243840" lvl="0" marL="342900" rtl="0" algn="l">
              <a:lnSpc>
                <a:spcPct val="90000"/>
              </a:lnSpc>
              <a:spcBef>
                <a:spcPts val="520"/>
              </a:spcBef>
              <a:spcAft>
                <a:spcPts val="0"/>
              </a:spcAft>
              <a:buClr>
                <a:schemeClr val="folHlink"/>
              </a:buClr>
              <a:buSzPts val="1560"/>
              <a:buFont typeface="Noto Sans Symbols"/>
              <a:buNone/>
            </a:pPr>
            <a:r>
              <a:t/>
            </a:r>
            <a:endParaRPr i="0" sz="2600" u="none">
              <a:solidFill>
                <a:schemeClr val="dk1"/>
              </a:solidFill>
              <a:latin typeface="Tahoma"/>
              <a:ea typeface="Tahoma"/>
              <a:cs typeface="Tahoma"/>
              <a:sym typeface="Tahoma"/>
            </a:endParaRPr>
          </a:p>
          <a:p>
            <a:pPr indent="-342900" lvl="0" marL="342900" rtl="0" algn="l">
              <a:lnSpc>
                <a:spcPct val="90000"/>
              </a:lnSpc>
              <a:spcBef>
                <a:spcPts val="520"/>
              </a:spcBef>
              <a:spcAft>
                <a:spcPts val="0"/>
              </a:spcAft>
              <a:buClr>
                <a:schemeClr val="folHlink"/>
              </a:buClr>
              <a:buSzPts val="1560"/>
              <a:buFont typeface="Noto Sans Symbols"/>
              <a:buChar char="■"/>
            </a:pPr>
            <a:r>
              <a:rPr i="0" lang="en-US" sz="2600" u="none">
                <a:solidFill>
                  <a:schemeClr val="dk1"/>
                </a:solidFill>
                <a:latin typeface="Tahoma"/>
                <a:ea typeface="Tahoma"/>
                <a:cs typeface="Tahoma"/>
                <a:sym typeface="Tahoma"/>
              </a:rPr>
              <a:t>Is </a:t>
            </a:r>
            <a:r>
              <a:rPr i="0" lang="en-US" sz="2600" u="none">
                <a:solidFill>
                  <a:schemeClr val="hlink"/>
                </a:solidFill>
                <a:latin typeface="Tahoma"/>
                <a:ea typeface="Tahoma"/>
                <a:cs typeface="Tahoma"/>
                <a:sym typeface="Tahoma"/>
              </a:rPr>
              <a:t>FUNDING</a:t>
            </a:r>
            <a:r>
              <a:rPr i="0" lang="en-US" sz="2600" u="none">
                <a:solidFill>
                  <a:schemeClr val="dk1"/>
                </a:solidFill>
                <a:latin typeface="Tahoma"/>
                <a:ea typeface="Tahoma"/>
                <a:cs typeface="Tahoma"/>
                <a:sym typeface="Tahoma"/>
              </a:rPr>
              <a:t> available for this research?</a:t>
            </a:r>
            <a:endParaRPr/>
          </a:p>
          <a:p>
            <a:pPr indent="-243840" lvl="0" marL="342900" rtl="0" algn="l">
              <a:lnSpc>
                <a:spcPct val="90000"/>
              </a:lnSpc>
              <a:spcBef>
                <a:spcPts val="520"/>
              </a:spcBef>
              <a:spcAft>
                <a:spcPts val="0"/>
              </a:spcAft>
              <a:buClr>
                <a:schemeClr val="folHlink"/>
              </a:buClr>
              <a:buSzPts val="1560"/>
              <a:buFont typeface="Noto Sans Symbols"/>
              <a:buNone/>
            </a:pPr>
            <a:r>
              <a:t/>
            </a:r>
            <a:endParaRPr i="0" sz="2600" u="none">
              <a:solidFill>
                <a:schemeClr val="dk1"/>
              </a:solidFill>
              <a:latin typeface="Tahoma"/>
              <a:ea typeface="Tahoma"/>
              <a:cs typeface="Tahoma"/>
              <a:sym typeface="Tahoma"/>
            </a:endParaRPr>
          </a:p>
          <a:p>
            <a:pPr indent="-342900" lvl="0" marL="342900" rtl="0" algn="l">
              <a:lnSpc>
                <a:spcPct val="90000"/>
              </a:lnSpc>
              <a:spcBef>
                <a:spcPts val="520"/>
              </a:spcBef>
              <a:spcAft>
                <a:spcPts val="0"/>
              </a:spcAft>
              <a:buClr>
                <a:schemeClr val="folHlink"/>
              </a:buClr>
              <a:buSzPts val="1560"/>
              <a:buFont typeface="Noto Sans Symbols"/>
              <a:buChar char="■"/>
            </a:pPr>
            <a:r>
              <a:rPr i="0" lang="en-US" sz="2600" u="none">
                <a:solidFill>
                  <a:schemeClr val="dk1"/>
                </a:solidFill>
                <a:latin typeface="Tahoma"/>
                <a:ea typeface="Tahoma"/>
                <a:cs typeface="Tahoma"/>
                <a:sym typeface="Tahoma"/>
              </a:rPr>
              <a:t>Do you really need to see </a:t>
            </a:r>
            <a:r>
              <a:rPr i="0" lang="en-US" sz="2600" u="none">
                <a:solidFill>
                  <a:schemeClr val="hlink"/>
                </a:solidFill>
                <a:latin typeface="Tahoma"/>
                <a:ea typeface="Tahoma"/>
                <a:cs typeface="Tahoma"/>
                <a:sym typeface="Tahoma"/>
              </a:rPr>
              <a:t>numbers</a:t>
            </a:r>
            <a:r>
              <a:rPr i="0" lang="en-US" sz="2600" u="none">
                <a:solidFill>
                  <a:schemeClr val="dk1"/>
                </a:solidFill>
                <a:latin typeface="Tahoma"/>
                <a:ea typeface="Tahoma"/>
                <a:cs typeface="Tahoma"/>
                <a:sym typeface="Tahoma"/>
              </a:rPr>
              <a:t> to support your theories or hypotheses?</a:t>
            </a:r>
            <a:endParaRPr/>
          </a:p>
          <a:p>
            <a:pPr indent="-243840" lvl="0" marL="342900" rtl="0" algn="l">
              <a:lnSpc>
                <a:spcPct val="90000"/>
              </a:lnSpc>
              <a:spcBef>
                <a:spcPts val="520"/>
              </a:spcBef>
              <a:spcAft>
                <a:spcPts val="0"/>
              </a:spcAft>
              <a:buClr>
                <a:schemeClr val="folHlink"/>
              </a:buClr>
              <a:buSzPts val="1560"/>
              <a:buFont typeface="Noto Sans Symbols"/>
              <a:buNone/>
            </a:pPr>
            <a:r>
              <a:t/>
            </a:r>
            <a:endParaRPr i="0" sz="2600" u="none">
              <a:solidFill>
                <a:schemeClr val="dk1"/>
              </a:solidFill>
              <a:latin typeface="Tahoma"/>
              <a:ea typeface="Tahoma"/>
              <a:cs typeface="Tahoma"/>
              <a:sym typeface="Tahoma"/>
            </a:endParaRPr>
          </a:p>
          <a:p>
            <a:pPr indent="-342900" lvl="0" marL="342900" rtl="0" algn="l">
              <a:lnSpc>
                <a:spcPct val="90000"/>
              </a:lnSpc>
              <a:spcBef>
                <a:spcPts val="520"/>
              </a:spcBef>
              <a:spcAft>
                <a:spcPts val="0"/>
              </a:spcAft>
              <a:buClr>
                <a:schemeClr val="folHlink"/>
              </a:buClr>
              <a:buSzPts val="1560"/>
              <a:buFont typeface="Noto Sans Symbols"/>
              <a:buChar char="■"/>
            </a:pPr>
            <a:r>
              <a:rPr i="0" lang="en-US" sz="2600" u="none">
                <a:solidFill>
                  <a:schemeClr val="dk1"/>
                </a:solidFill>
                <a:latin typeface="Tahoma"/>
                <a:ea typeface="Tahoma"/>
                <a:cs typeface="Tahoma"/>
                <a:sym typeface="Tahoma"/>
              </a:rPr>
              <a:t>Are there any </a:t>
            </a:r>
            <a:r>
              <a:rPr i="0" lang="en-US" sz="2600" u="none">
                <a:solidFill>
                  <a:schemeClr val="hlink"/>
                </a:solidFill>
                <a:latin typeface="Tahoma"/>
                <a:ea typeface="Tahoma"/>
                <a:cs typeface="Tahoma"/>
                <a:sym typeface="Tahoma"/>
              </a:rPr>
              <a:t>ethical</a:t>
            </a:r>
            <a:r>
              <a:rPr i="0" lang="en-US" sz="2600" u="none">
                <a:solidFill>
                  <a:schemeClr val="dk1"/>
                </a:solidFill>
                <a:latin typeface="Tahoma"/>
                <a:ea typeface="Tahoma"/>
                <a:cs typeface="Tahoma"/>
                <a:sym typeface="Tahoma"/>
              </a:rPr>
              <a:t> problems that could be minimized by choosing a particular strategy?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6">
                                            <p:txEl>
                                              <p:pRg end="0" st="0"/>
                                            </p:txEl>
                                          </p:spTgt>
                                        </p:tgtEl>
                                        <p:attrNameLst>
                                          <p:attrName>style.visibility</p:attrName>
                                        </p:attrNameLst>
                                      </p:cBhvr>
                                      <p:to>
                                        <p:strVal val="visible"/>
                                      </p:to>
                                    </p:set>
                                    <p:anim calcmode="lin" valueType="num">
                                      <p:cBhvr additive="base">
                                        <p:cTn dur="500"/>
                                        <p:tgtEl>
                                          <p:spTgt spid="236">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6">
                                            <p:txEl>
                                              <p:pRg end="1" st="1"/>
                                            </p:txEl>
                                          </p:spTgt>
                                        </p:tgtEl>
                                        <p:attrNameLst>
                                          <p:attrName>style.visibility</p:attrName>
                                        </p:attrNameLst>
                                      </p:cBhvr>
                                      <p:to>
                                        <p:strVal val="visible"/>
                                      </p:to>
                                    </p:set>
                                    <p:anim calcmode="lin" valueType="num">
                                      <p:cBhvr additive="base">
                                        <p:cTn dur="500"/>
                                        <p:tgtEl>
                                          <p:spTgt spid="236">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6">
                                            <p:txEl>
                                              <p:pRg end="2" st="2"/>
                                            </p:txEl>
                                          </p:spTgt>
                                        </p:tgtEl>
                                        <p:attrNameLst>
                                          <p:attrName>style.visibility</p:attrName>
                                        </p:attrNameLst>
                                      </p:cBhvr>
                                      <p:to>
                                        <p:strVal val="visible"/>
                                      </p:to>
                                    </p:set>
                                    <p:anim calcmode="lin" valueType="num">
                                      <p:cBhvr additive="base">
                                        <p:cTn dur="500"/>
                                        <p:tgtEl>
                                          <p:spTgt spid="236">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6">
                                            <p:txEl>
                                              <p:pRg end="3" st="3"/>
                                            </p:txEl>
                                          </p:spTgt>
                                        </p:tgtEl>
                                        <p:attrNameLst>
                                          <p:attrName>style.visibility</p:attrName>
                                        </p:attrNameLst>
                                      </p:cBhvr>
                                      <p:to>
                                        <p:strVal val="visible"/>
                                      </p:to>
                                    </p:set>
                                    <p:anim calcmode="lin" valueType="num">
                                      <p:cBhvr additive="base">
                                        <p:cTn dur="500"/>
                                        <p:tgtEl>
                                          <p:spTgt spid="236">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6">
                                            <p:txEl>
                                              <p:pRg end="4" st="4"/>
                                            </p:txEl>
                                          </p:spTgt>
                                        </p:tgtEl>
                                        <p:attrNameLst>
                                          <p:attrName>style.visibility</p:attrName>
                                        </p:attrNameLst>
                                      </p:cBhvr>
                                      <p:to>
                                        <p:strVal val="visible"/>
                                      </p:to>
                                    </p:set>
                                    <p:anim calcmode="lin" valueType="num">
                                      <p:cBhvr additive="base">
                                        <p:cTn dur="500"/>
                                        <p:tgtEl>
                                          <p:spTgt spid="236">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6">
                                            <p:txEl>
                                              <p:pRg end="5" st="5"/>
                                            </p:txEl>
                                          </p:spTgt>
                                        </p:tgtEl>
                                        <p:attrNameLst>
                                          <p:attrName>style.visibility</p:attrName>
                                        </p:attrNameLst>
                                      </p:cBhvr>
                                      <p:to>
                                        <p:strVal val="visible"/>
                                      </p:to>
                                    </p:set>
                                    <p:anim calcmode="lin" valueType="num">
                                      <p:cBhvr additive="base">
                                        <p:cTn dur="500"/>
                                        <p:tgtEl>
                                          <p:spTgt spid="236">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36">
                                            <p:txEl>
                                              <p:pRg end="6" st="6"/>
                                            </p:txEl>
                                          </p:spTgt>
                                        </p:tgtEl>
                                        <p:attrNameLst>
                                          <p:attrName>style.visibility</p:attrName>
                                        </p:attrNameLst>
                                      </p:cBhvr>
                                      <p:to>
                                        <p:strVal val="visible"/>
                                      </p:to>
                                    </p:set>
                                    <p:anim calcmode="lin" valueType="num">
                                      <p:cBhvr additive="base">
                                        <p:cTn dur="500"/>
                                        <p:tgtEl>
                                          <p:spTgt spid="236">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40"/>
          <p:cNvSpPr txBox="1"/>
          <p:nvPr>
            <p:ph type="title"/>
          </p:nvPr>
        </p:nvSpPr>
        <p:spPr>
          <a:xfrm>
            <a:off x="675462" y="307287"/>
            <a:ext cx="7793100" cy="11430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Next week - Participatory / Transformative Approaches</a:t>
            </a:r>
            <a:endParaRPr/>
          </a:p>
        </p:txBody>
      </p:sp>
      <p:sp>
        <p:nvSpPr>
          <p:cNvPr id="242" name="Google Shape;242;p40"/>
          <p:cNvSpPr txBox="1"/>
          <p:nvPr>
            <p:ph idx="1" type="body"/>
          </p:nvPr>
        </p:nvSpPr>
        <p:spPr>
          <a:xfrm>
            <a:off x="293925" y="2017700"/>
            <a:ext cx="8661300" cy="4114800"/>
          </a:xfrm>
          <a:prstGeom prst="rect">
            <a:avLst/>
          </a:prstGeom>
        </p:spPr>
        <p:txBody>
          <a:bodyPr anchorCtr="0" anchor="t" bIns="45700" lIns="91425" spcFirstLastPara="1" rIns="91425" wrap="square" tIns="45700">
            <a:noAutofit/>
          </a:bodyPr>
          <a:lstStyle/>
          <a:p>
            <a:pPr indent="0" lvl="0" marL="0" rtl="0" algn="l">
              <a:spcBef>
                <a:spcPts val="1200"/>
              </a:spcBef>
              <a:spcAft>
                <a:spcPts val="0"/>
              </a:spcAft>
              <a:buClr>
                <a:schemeClr val="dk1"/>
              </a:buClr>
              <a:buSzPts val="1100"/>
              <a:buFont typeface="Arial"/>
              <a:buNone/>
            </a:pPr>
            <a:r>
              <a:rPr lang="en-US" sz="3000">
                <a:solidFill>
                  <a:schemeClr val="dk1"/>
                </a:solidFill>
              </a:rPr>
              <a:t>🎥 Watch the lecture.</a:t>
            </a:r>
            <a:endParaRPr sz="3000">
              <a:solidFill>
                <a:schemeClr val="dk1"/>
              </a:solidFill>
            </a:endParaRPr>
          </a:p>
          <a:p>
            <a:pPr indent="0" lvl="0" marL="0" rtl="0" algn="l">
              <a:spcBef>
                <a:spcPts val="1200"/>
              </a:spcBef>
              <a:spcAft>
                <a:spcPts val="0"/>
              </a:spcAft>
              <a:buClr>
                <a:schemeClr val="dk1"/>
              </a:buClr>
              <a:buSzPts val="1100"/>
              <a:buFont typeface="Arial"/>
              <a:buNone/>
            </a:pPr>
            <a:r>
              <a:rPr lang="en-US" sz="3000">
                <a:solidFill>
                  <a:schemeClr val="dk1"/>
                </a:solidFill>
              </a:rPr>
              <a:t>📗 Read Chapter 6 of Science with Impact and Chapter 3 of Max Liboiron’s book Pollution is Colonialism.</a:t>
            </a:r>
            <a:endParaRPr sz="3000">
              <a:solidFill>
                <a:schemeClr val="dk1"/>
              </a:solidFill>
            </a:endParaRPr>
          </a:p>
          <a:p>
            <a:pPr indent="0" lvl="0" marL="0" rtl="0" algn="l">
              <a:spcBef>
                <a:spcPts val="1200"/>
              </a:spcBef>
              <a:spcAft>
                <a:spcPts val="0"/>
              </a:spcAft>
              <a:buClr>
                <a:schemeClr val="dk1"/>
              </a:buClr>
              <a:buSzPts val="1100"/>
              <a:buFont typeface="Arial"/>
              <a:buNone/>
            </a:pPr>
            <a:r>
              <a:rPr lang="en-US" sz="3000">
                <a:solidFill>
                  <a:schemeClr val="dk1"/>
                </a:solidFill>
              </a:rPr>
              <a:t>🏛 Come to class - we'll discuss all of the above and I'll also give you information about the mini research project we're doing as a class next week.</a:t>
            </a:r>
            <a:endParaRPr sz="3000">
              <a:solidFill>
                <a:schemeClr val="dk1"/>
              </a:solidFill>
            </a:endParaRPr>
          </a:p>
          <a:p>
            <a:pPr indent="0" lvl="0" marL="0" rtl="0" algn="l">
              <a:spcBef>
                <a:spcPts val="1200"/>
              </a:spcBef>
              <a:spcAft>
                <a:spcPts val="0"/>
              </a:spcAft>
              <a:buNone/>
            </a:pPr>
            <a:r>
              <a:t/>
            </a:r>
            <a:endParaRPr sz="43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pic>
        <p:nvPicPr>
          <p:cNvPr id="74" name="Google Shape;74;p16"/>
          <p:cNvPicPr preferRelativeResize="0"/>
          <p:nvPr/>
        </p:nvPicPr>
        <p:blipFill>
          <a:blip r:embed="rId3">
            <a:alphaModFix/>
          </a:blip>
          <a:stretch>
            <a:fillRect/>
          </a:stretch>
        </p:blipFill>
        <p:spPr>
          <a:xfrm>
            <a:off x="123288" y="573500"/>
            <a:ext cx="8897425" cy="5923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7"/>
          <p:cNvSpPr txBox="1"/>
          <p:nvPr>
            <p:ph type="title"/>
          </p:nvPr>
        </p:nvSpPr>
        <p:spPr>
          <a:xfrm>
            <a:off x="675462" y="183512"/>
            <a:ext cx="7793100" cy="11430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4400"/>
              <a:buFont typeface="Calibri"/>
              <a:buNone/>
            </a:pPr>
            <a:r>
              <a:rPr b="0" i="0" lang="en-US" sz="4400" u="none" cap="none" strike="noStrike">
                <a:solidFill>
                  <a:schemeClr val="dk1"/>
                </a:solidFill>
                <a:latin typeface="Calibri"/>
                <a:ea typeface="Calibri"/>
                <a:cs typeface="Calibri"/>
                <a:sym typeface="Calibri"/>
              </a:rPr>
              <a:t>Quantitative 					Qualitative </a:t>
            </a:r>
            <a:endParaRPr b="0" i="0" sz="4400" u="none" cap="none" strike="noStrike">
              <a:solidFill>
                <a:schemeClr val="dk1"/>
              </a:solidFill>
              <a:latin typeface="Calibri"/>
              <a:ea typeface="Calibri"/>
              <a:cs typeface="Calibri"/>
              <a:sym typeface="Calibri"/>
            </a:endParaRPr>
          </a:p>
        </p:txBody>
      </p:sp>
      <p:sp>
        <p:nvSpPr>
          <p:cNvPr id="81" name="Google Shape;81;p17"/>
          <p:cNvSpPr txBox="1"/>
          <p:nvPr>
            <p:ph idx="1" type="body"/>
          </p:nvPr>
        </p:nvSpPr>
        <p:spPr>
          <a:xfrm>
            <a:off x="285750" y="1326500"/>
            <a:ext cx="3639600" cy="4806000"/>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80000"/>
              </a:lnSpc>
              <a:spcBef>
                <a:spcPts val="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Structured data</a:t>
            </a:r>
            <a:endParaRPr/>
          </a:p>
          <a:p>
            <a:pPr indent="-342900" lvl="0" marL="342900" marR="0" rtl="0" algn="ctr">
              <a:lnSpc>
                <a:spcPct val="80000"/>
              </a:lnSpc>
              <a:spcBef>
                <a:spcPts val="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Explanation through numbers</a:t>
            </a:r>
            <a:endParaRPr/>
          </a:p>
          <a:p>
            <a:pPr indent="-342900" lvl="0" marL="342900" marR="0" rtl="0" algn="ctr">
              <a:lnSpc>
                <a:spcPct val="80000"/>
              </a:lnSpc>
              <a:spcBef>
                <a:spcPts val="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Find whether there is consensus on the specific issue</a:t>
            </a:r>
            <a:endParaRPr/>
          </a:p>
          <a:p>
            <a:pPr indent="-342900" lvl="0" marL="342900" marR="0" rtl="0" algn="ctr">
              <a:lnSpc>
                <a:spcPct val="80000"/>
              </a:lnSpc>
              <a:spcBef>
                <a:spcPts val="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Deductive reasoning</a:t>
            </a:r>
            <a:endParaRPr/>
          </a:p>
          <a:p>
            <a:pPr indent="-342900" lvl="0" marL="342900" marR="0" rtl="0" algn="ctr">
              <a:lnSpc>
                <a:spcPct val="80000"/>
              </a:lnSpc>
              <a:spcBef>
                <a:spcPts val="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Predefined variables and measurement</a:t>
            </a:r>
            <a:endParaRPr/>
          </a:p>
          <a:p>
            <a:pPr indent="-342900" lvl="0" marL="342900" marR="0" rtl="0" algn="ctr">
              <a:lnSpc>
                <a:spcPct val="80000"/>
              </a:lnSpc>
              <a:spcBef>
                <a:spcPts val="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Data collection before analysis</a:t>
            </a:r>
            <a:endParaRPr/>
          </a:p>
          <a:p>
            <a:pPr indent="-342900" lvl="0" marL="342900" marR="0" rtl="0" algn="ctr">
              <a:lnSpc>
                <a:spcPct val="80000"/>
              </a:lnSpc>
              <a:spcBef>
                <a:spcPts val="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Cause and effect relationships</a:t>
            </a:r>
            <a:endParaRPr/>
          </a:p>
          <a:p>
            <a:pPr indent="-342900" lvl="0" marL="342900" marR="0" rtl="0" algn="ctr">
              <a:lnSpc>
                <a:spcPct val="80000"/>
              </a:lnSpc>
              <a:spcBef>
                <a:spcPts val="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Test specific hypotheses and examine specific relationships</a:t>
            </a:r>
            <a:endParaRPr/>
          </a:p>
          <a:p>
            <a:pPr indent="-342900" lvl="0" marL="342900" marR="0" rtl="0" algn="ctr">
              <a:lnSpc>
                <a:spcPct val="80000"/>
              </a:lnSpc>
              <a:spcBef>
                <a:spcPts val="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8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82" name="Google Shape;82;p17"/>
          <p:cNvSpPr/>
          <p:nvPr/>
        </p:nvSpPr>
        <p:spPr>
          <a:xfrm>
            <a:off x="5110162" y="1196974"/>
            <a:ext cx="4033800" cy="5661000"/>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80000"/>
              </a:lnSpc>
              <a:spcBef>
                <a:spcPts val="0"/>
              </a:spcBef>
              <a:spcAft>
                <a:spcPts val="0"/>
              </a:spcAft>
              <a:buNone/>
            </a:pPr>
            <a:r>
              <a:rPr b="0" i="0" lang="en-US" sz="2000" u="none" cap="none" strike="noStrike">
                <a:solidFill>
                  <a:schemeClr val="dk1"/>
                </a:solidFill>
                <a:latin typeface="Calibri"/>
                <a:ea typeface="Calibri"/>
                <a:cs typeface="Calibri"/>
                <a:sym typeface="Calibri"/>
              </a:rPr>
              <a:t>Unstructured data</a:t>
            </a:r>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None/>
            </a:pPr>
            <a:r>
              <a:rPr b="0" i="0" lang="en-US" sz="2000" u="none" cap="none" strike="noStrike">
                <a:solidFill>
                  <a:schemeClr val="dk1"/>
                </a:solidFill>
                <a:latin typeface="Calibri"/>
                <a:ea typeface="Calibri"/>
                <a:cs typeface="Calibri"/>
                <a:sym typeface="Calibri"/>
              </a:rPr>
              <a:t>Explanation through words</a:t>
            </a:r>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None/>
            </a:pPr>
            <a:r>
              <a:rPr b="0" i="0" lang="en-US" sz="2000" u="none" cap="none" strike="noStrike">
                <a:solidFill>
                  <a:schemeClr val="dk1"/>
                </a:solidFill>
                <a:latin typeface="Calibri"/>
                <a:ea typeface="Calibri"/>
                <a:cs typeface="Calibri"/>
                <a:sym typeface="Calibri"/>
              </a:rPr>
              <a:t>Look for range of experiences, ideas, values, in relation to something</a:t>
            </a:r>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None/>
            </a:pPr>
            <a:r>
              <a:rPr b="0" i="0" lang="en-US" sz="2000" u="none" cap="none" strike="noStrike">
                <a:solidFill>
                  <a:schemeClr val="dk1"/>
                </a:solidFill>
                <a:latin typeface="Calibri"/>
                <a:ea typeface="Calibri"/>
                <a:cs typeface="Calibri"/>
                <a:sym typeface="Calibri"/>
              </a:rPr>
              <a:t>Inductive reasoning</a:t>
            </a:r>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None/>
            </a:pPr>
            <a:r>
              <a:rPr b="0" i="0" lang="en-US" sz="2000" u="none" cap="none" strike="noStrike">
                <a:solidFill>
                  <a:schemeClr val="dk1"/>
                </a:solidFill>
                <a:latin typeface="Calibri"/>
                <a:ea typeface="Calibri"/>
                <a:cs typeface="Calibri"/>
                <a:sym typeface="Calibri"/>
              </a:rPr>
              <a:t>Creativity, extraneous variables</a:t>
            </a:r>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None/>
            </a:pPr>
            <a:r>
              <a:rPr b="0" i="0" lang="en-US" sz="2000" u="none" cap="none" strike="noStrike">
                <a:solidFill>
                  <a:schemeClr val="dk1"/>
                </a:solidFill>
                <a:latin typeface="Calibri"/>
                <a:ea typeface="Calibri"/>
                <a:cs typeface="Calibri"/>
                <a:sym typeface="Calibri"/>
              </a:rPr>
              <a:t>Data collection and analysis intertwined</a:t>
            </a:r>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None/>
            </a:pPr>
            <a:r>
              <a:rPr b="0" i="0" lang="en-US" sz="2000" u="none" cap="none" strike="noStrike">
                <a:solidFill>
                  <a:schemeClr val="dk1"/>
                </a:solidFill>
                <a:latin typeface="Calibri"/>
                <a:ea typeface="Calibri"/>
                <a:cs typeface="Calibri"/>
                <a:sym typeface="Calibri"/>
              </a:rPr>
              <a:t>Description, meaning</a:t>
            </a:r>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None/>
            </a:pPr>
            <a:r>
              <a:rPr b="0" i="0" lang="en-US" sz="2000" u="none" cap="none" strike="noStrike">
                <a:solidFill>
                  <a:schemeClr val="dk1"/>
                </a:solidFill>
                <a:latin typeface="Calibri"/>
                <a:ea typeface="Calibri"/>
                <a:cs typeface="Calibri"/>
                <a:sym typeface="Calibri"/>
              </a:rPr>
              <a:t> Uncover underlying motivations and factors that influence decision-making and opinions</a:t>
            </a:r>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None/>
            </a:pPr>
            <a:r>
              <a:t/>
            </a:r>
            <a:endParaRPr b="0" i="0" sz="2000" u="none" cap="none" strike="noStrike">
              <a:solidFill>
                <a:schemeClr val="dk1"/>
              </a:solidFill>
              <a:latin typeface="Calibri"/>
              <a:ea typeface="Calibri"/>
              <a:cs typeface="Calibri"/>
              <a:sym typeface="Calibri"/>
            </a:endParaRPr>
          </a:p>
        </p:txBody>
      </p:sp>
      <p:sp>
        <p:nvSpPr>
          <p:cNvPr id="83" name="Google Shape;83;p17"/>
          <p:cNvSpPr/>
          <p:nvPr/>
        </p:nvSpPr>
        <p:spPr>
          <a:xfrm>
            <a:off x="4174275" y="1326496"/>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4" name="Google Shape;84;p17"/>
          <p:cNvSpPr/>
          <p:nvPr/>
        </p:nvSpPr>
        <p:spPr>
          <a:xfrm>
            <a:off x="4174275" y="4830245"/>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5" name="Google Shape;85;p17"/>
          <p:cNvSpPr/>
          <p:nvPr/>
        </p:nvSpPr>
        <p:spPr>
          <a:xfrm>
            <a:off x="4174275" y="4210663"/>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p17"/>
          <p:cNvSpPr/>
          <p:nvPr/>
        </p:nvSpPr>
        <p:spPr>
          <a:xfrm>
            <a:off x="4174275" y="3492538"/>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17"/>
          <p:cNvSpPr/>
          <p:nvPr/>
        </p:nvSpPr>
        <p:spPr>
          <a:xfrm>
            <a:off x="4174275" y="2702571"/>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p17"/>
          <p:cNvSpPr/>
          <p:nvPr/>
        </p:nvSpPr>
        <p:spPr>
          <a:xfrm>
            <a:off x="4174275" y="5397753"/>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9" name="Google Shape;89;p17"/>
          <p:cNvSpPr/>
          <p:nvPr/>
        </p:nvSpPr>
        <p:spPr>
          <a:xfrm>
            <a:off x="4174275" y="6027219"/>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0" name="Google Shape;90;p17"/>
          <p:cNvSpPr/>
          <p:nvPr/>
        </p:nvSpPr>
        <p:spPr>
          <a:xfrm>
            <a:off x="4174275" y="1867462"/>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8"/>
          <p:cNvSpPr txBox="1"/>
          <p:nvPr>
            <p:ph type="title"/>
          </p:nvPr>
        </p:nvSpPr>
        <p:spPr>
          <a:xfrm>
            <a:off x="1150937" y="617537"/>
            <a:ext cx="7793100" cy="11430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4400"/>
              <a:buFont typeface="Calibri"/>
              <a:buNone/>
            </a:pPr>
            <a:r>
              <a:rPr b="0" i="0" lang="en-US" sz="4400" u="none" cap="none" strike="noStrike">
                <a:solidFill>
                  <a:schemeClr val="dk1"/>
                </a:solidFill>
                <a:latin typeface="Calibri"/>
                <a:ea typeface="Calibri"/>
                <a:cs typeface="Calibri"/>
                <a:sym typeface="Calibri"/>
              </a:rPr>
              <a:t> Subjectivity is made explicit</a:t>
            </a:r>
            <a:endParaRPr b="0" i="0" sz="4400" u="none" cap="none" strike="noStrike">
              <a:solidFill>
                <a:schemeClr val="dk1"/>
              </a:solidFill>
              <a:latin typeface="Calibri"/>
              <a:ea typeface="Calibri"/>
              <a:cs typeface="Calibri"/>
              <a:sym typeface="Calibri"/>
            </a:endParaRPr>
          </a:p>
        </p:txBody>
      </p:sp>
      <p:pic>
        <p:nvPicPr>
          <p:cNvPr descr="harries-miracle.jpg" id="97" name="Google Shape;97;p18"/>
          <p:cNvPicPr preferRelativeResize="0"/>
          <p:nvPr>
            <p:ph idx="1" type="body"/>
          </p:nvPr>
        </p:nvPicPr>
        <p:blipFill rotWithShape="1">
          <a:blip r:embed="rId3">
            <a:alphaModFix/>
          </a:blip>
          <a:srcRect b="0" l="-60313" r="-60291" t="0"/>
          <a:stretch/>
        </p:blipFill>
        <p:spPr>
          <a:xfrm>
            <a:off x="571499" y="2017700"/>
            <a:ext cx="8383500" cy="4114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9"/>
          <p:cNvSpPr txBox="1"/>
          <p:nvPr>
            <p:ph type="title"/>
          </p:nvPr>
        </p:nvSpPr>
        <p:spPr>
          <a:xfrm>
            <a:off x="300800" y="617525"/>
            <a:ext cx="8643300" cy="11430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b="1" lang="en-US" sz="2400"/>
              <a:t>Quantitative is often perceived as “better” than qualitative - but this is often based on a misunderstanding of the advantages / disadvantages of both approaches</a:t>
            </a:r>
            <a:endParaRPr b="1" sz="2400"/>
          </a:p>
        </p:txBody>
      </p:sp>
      <p:pic>
        <p:nvPicPr>
          <p:cNvPr id="103" name="Google Shape;103;p19"/>
          <p:cNvPicPr preferRelativeResize="0"/>
          <p:nvPr/>
        </p:nvPicPr>
        <p:blipFill>
          <a:blip r:embed="rId3">
            <a:alphaModFix/>
          </a:blip>
          <a:stretch>
            <a:fillRect/>
          </a:stretch>
        </p:blipFill>
        <p:spPr>
          <a:xfrm>
            <a:off x="152400" y="2275625"/>
            <a:ext cx="8839200" cy="400710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0"/>
          <p:cNvSpPr txBox="1"/>
          <p:nvPr>
            <p:ph type="title"/>
          </p:nvPr>
        </p:nvSpPr>
        <p:spPr>
          <a:xfrm>
            <a:off x="1150937" y="617537"/>
            <a:ext cx="7793100" cy="11430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When is qualitative the right approach?</a:t>
            </a:r>
            <a:endParaRPr/>
          </a:p>
        </p:txBody>
      </p:sp>
      <p:sp>
        <p:nvSpPr>
          <p:cNvPr id="109" name="Google Shape;109;p20"/>
          <p:cNvSpPr txBox="1"/>
          <p:nvPr>
            <p:ph idx="1" type="body"/>
          </p:nvPr>
        </p:nvSpPr>
        <p:spPr>
          <a:xfrm>
            <a:off x="406074" y="2017700"/>
            <a:ext cx="8549100" cy="4114800"/>
          </a:xfrm>
          <a:prstGeom prst="rect">
            <a:avLst/>
          </a:prstGeom>
        </p:spPr>
        <p:txBody>
          <a:bodyPr anchorCtr="0" anchor="t" bIns="45700" lIns="91425" spcFirstLastPara="1" rIns="91425" wrap="square" tIns="45700">
            <a:noAutofit/>
          </a:bodyPr>
          <a:lstStyle/>
          <a:p>
            <a:pPr indent="-406400" lvl="0" marL="457200" rtl="0" algn="l">
              <a:spcBef>
                <a:spcPts val="360"/>
              </a:spcBef>
              <a:spcAft>
                <a:spcPts val="0"/>
              </a:spcAft>
              <a:buSzPts val="2800"/>
              <a:buChar char="●"/>
            </a:pPr>
            <a:r>
              <a:rPr lang="en-US"/>
              <a:t>When you want to deeply understand something (beyond patterns, especially in terms of what types of policies would be effective or not)</a:t>
            </a:r>
            <a:endParaRPr/>
          </a:p>
          <a:p>
            <a:pPr indent="-406400" lvl="0" marL="457200" rtl="0" algn="l">
              <a:spcBef>
                <a:spcPts val="0"/>
              </a:spcBef>
              <a:spcAft>
                <a:spcPts val="0"/>
              </a:spcAft>
              <a:buSzPts val="2800"/>
              <a:buChar char="●"/>
            </a:pPr>
            <a:r>
              <a:rPr lang="en-US"/>
              <a:t>When you want to see if you are asking the right questions (as a guide for better quantitative research - e.g. to improve a survey)</a:t>
            </a:r>
            <a:endParaRPr/>
          </a:p>
          <a:p>
            <a:pPr indent="-406400" lvl="0" marL="457200" rtl="0" algn="l">
              <a:spcBef>
                <a:spcPts val="0"/>
              </a:spcBef>
              <a:spcAft>
                <a:spcPts val="0"/>
              </a:spcAft>
              <a:buSzPts val="2800"/>
              <a:buChar char="●"/>
            </a:pPr>
            <a:r>
              <a:rPr lang="en-US"/>
              <a:t>When you are interested in the lived experiences of a particular group, and to highlight those experiences (not just generalize about them)</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1"/>
          <p:cNvSpPr txBox="1"/>
          <p:nvPr>
            <p:ph type="title"/>
          </p:nvPr>
        </p:nvSpPr>
        <p:spPr>
          <a:xfrm>
            <a:off x="1150937" y="617537"/>
            <a:ext cx="7793100" cy="11430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Qualitative research answer questions on:</a:t>
            </a:r>
            <a:endParaRPr/>
          </a:p>
        </p:txBody>
      </p:sp>
      <p:sp>
        <p:nvSpPr>
          <p:cNvPr id="115" name="Google Shape;115;p21"/>
          <p:cNvSpPr txBox="1"/>
          <p:nvPr>
            <p:ph idx="1" type="body"/>
          </p:nvPr>
        </p:nvSpPr>
        <p:spPr>
          <a:xfrm>
            <a:off x="538849" y="2017700"/>
            <a:ext cx="84162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a:p>
            <a:pPr indent="0" lvl="0" marL="0" rtl="0" algn="l">
              <a:spcBef>
                <a:spcPts val="360"/>
              </a:spcBef>
              <a:spcAft>
                <a:spcPts val="0"/>
              </a:spcAft>
              <a:buNone/>
            </a:pPr>
            <a:r>
              <a:rPr lang="en-US"/>
              <a:t>– Why people behave the way they do</a:t>
            </a:r>
            <a:endParaRPr/>
          </a:p>
          <a:p>
            <a:pPr indent="0" lvl="0" marL="0" rtl="0" algn="l">
              <a:spcBef>
                <a:spcPts val="360"/>
              </a:spcBef>
              <a:spcAft>
                <a:spcPts val="0"/>
              </a:spcAft>
              <a:buNone/>
            </a:pPr>
            <a:r>
              <a:rPr lang="en-US"/>
              <a:t>– How opinions and attitudes are formed</a:t>
            </a:r>
            <a:endParaRPr/>
          </a:p>
          <a:p>
            <a:pPr indent="0" lvl="0" marL="0" rtl="0" algn="l">
              <a:spcBef>
                <a:spcPts val="360"/>
              </a:spcBef>
              <a:spcAft>
                <a:spcPts val="0"/>
              </a:spcAft>
              <a:buNone/>
            </a:pPr>
            <a:r>
              <a:rPr lang="en-US"/>
              <a:t>– How people are affected by the events that go on around them</a:t>
            </a:r>
            <a:endParaRPr/>
          </a:p>
          <a:p>
            <a:pPr indent="0" lvl="0" marL="0" rtl="0" algn="l">
              <a:spcBef>
                <a:spcPts val="360"/>
              </a:spcBef>
              <a:spcAft>
                <a:spcPts val="0"/>
              </a:spcAft>
              <a:buNone/>
            </a:pPr>
            <a:r>
              <a:rPr lang="en-US"/>
              <a:t>– How and why cultures have developed</a:t>
            </a:r>
            <a:endParaRPr/>
          </a:p>
          <a:p>
            <a:pPr indent="0" lvl="0" marL="0" rtl="0" algn="l">
              <a:spcBef>
                <a:spcPts val="360"/>
              </a:spcBef>
              <a:spcAft>
                <a:spcPts val="0"/>
              </a:spcAft>
              <a:buNone/>
            </a:pPr>
            <a:r>
              <a:rPr lang="en-US"/>
              <a:t>– The difference between social groups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2"/>
          <p:cNvSpPr txBox="1"/>
          <p:nvPr>
            <p:ph type="title"/>
          </p:nvPr>
        </p:nvSpPr>
        <p:spPr>
          <a:xfrm>
            <a:off x="1150937" y="617537"/>
            <a:ext cx="7793037" cy="1143000"/>
          </a:xfrm>
          <a:prstGeom prst="rect">
            <a:avLst/>
          </a:prstGeom>
          <a:noFill/>
          <a:ln>
            <a:noFill/>
          </a:ln>
        </p:spPr>
        <p:txBody>
          <a:bodyPr anchorCtr="0" anchor="b" bIns="44450" lIns="90475" spcFirstLastPara="1" rIns="90475" wrap="square" tIns="44450">
            <a:noAutofit/>
          </a:bodyPr>
          <a:lstStyle/>
          <a:p>
            <a:pPr indent="0" lvl="0" marL="0" rtl="0" algn="l">
              <a:lnSpc>
                <a:spcPct val="100000"/>
              </a:lnSpc>
              <a:spcBef>
                <a:spcPts val="0"/>
              </a:spcBef>
              <a:spcAft>
                <a:spcPts val="0"/>
              </a:spcAft>
              <a:buClr>
                <a:schemeClr val="dk2"/>
              </a:buClr>
              <a:buSzPts val="4400"/>
              <a:buFont typeface="Tahoma"/>
              <a:buNone/>
            </a:pPr>
            <a:r>
              <a:rPr lang="en-US" sz="4400">
                <a:solidFill>
                  <a:schemeClr val="dk2"/>
                </a:solidFill>
                <a:latin typeface="Tahoma"/>
                <a:ea typeface="Tahoma"/>
                <a:cs typeface="Tahoma"/>
                <a:sym typeface="Tahoma"/>
              </a:rPr>
              <a:t>Qualitative </a:t>
            </a:r>
            <a:r>
              <a:rPr b="0" i="0" lang="en-US" sz="4400" u="none">
                <a:solidFill>
                  <a:schemeClr val="dk2"/>
                </a:solidFill>
                <a:latin typeface="Tahoma"/>
                <a:ea typeface="Tahoma"/>
                <a:cs typeface="Tahoma"/>
                <a:sym typeface="Tahoma"/>
              </a:rPr>
              <a:t>Methods</a:t>
            </a:r>
            <a:endParaRPr/>
          </a:p>
        </p:txBody>
      </p:sp>
      <p:pic>
        <p:nvPicPr>
          <p:cNvPr id="121" name="Google Shape;121;p22"/>
          <p:cNvPicPr preferRelativeResize="0"/>
          <p:nvPr/>
        </p:nvPicPr>
        <p:blipFill>
          <a:blip r:embed="rId3">
            <a:alphaModFix/>
          </a:blip>
          <a:stretch>
            <a:fillRect/>
          </a:stretch>
        </p:blipFill>
        <p:spPr>
          <a:xfrm>
            <a:off x="675475" y="1927942"/>
            <a:ext cx="7793050" cy="456672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